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4"/>
  </p:notesMasterIdLst>
  <p:handoutMasterIdLst>
    <p:handoutMasterId r:id="rId75"/>
  </p:handoutMasterIdLst>
  <p:sldIdLst>
    <p:sldId id="275" r:id="rId2"/>
    <p:sldId id="256" r:id="rId3"/>
    <p:sldId id="257" r:id="rId4"/>
    <p:sldId id="279" r:id="rId5"/>
    <p:sldId id="298" r:id="rId6"/>
    <p:sldId id="258" r:id="rId7"/>
    <p:sldId id="280" r:id="rId8"/>
    <p:sldId id="281" r:id="rId9"/>
    <p:sldId id="259" r:id="rId10"/>
    <p:sldId id="260" r:id="rId11"/>
    <p:sldId id="304" r:id="rId12"/>
    <p:sldId id="261" r:id="rId13"/>
    <p:sldId id="278" r:id="rId14"/>
    <p:sldId id="283" r:id="rId15"/>
    <p:sldId id="277" r:id="rId16"/>
    <p:sldId id="276" r:id="rId17"/>
    <p:sldId id="284" r:id="rId18"/>
    <p:sldId id="285" r:id="rId19"/>
    <p:sldId id="286" r:id="rId20"/>
    <p:sldId id="287" r:id="rId21"/>
    <p:sldId id="289" r:id="rId22"/>
    <p:sldId id="288" r:id="rId23"/>
    <p:sldId id="290" r:id="rId24"/>
    <p:sldId id="293" r:id="rId25"/>
    <p:sldId id="291" r:id="rId26"/>
    <p:sldId id="302" r:id="rId27"/>
    <p:sldId id="294" r:id="rId28"/>
    <p:sldId id="295" r:id="rId29"/>
    <p:sldId id="296" r:id="rId30"/>
    <p:sldId id="297" r:id="rId31"/>
    <p:sldId id="300" r:id="rId32"/>
    <p:sldId id="301" r:id="rId33"/>
    <p:sldId id="263" r:id="rId34"/>
    <p:sldId id="310" r:id="rId35"/>
    <p:sldId id="311" r:id="rId36"/>
    <p:sldId id="312" r:id="rId37"/>
    <p:sldId id="313" r:id="rId38"/>
    <p:sldId id="314" r:id="rId39"/>
    <p:sldId id="315" r:id="rId40"/>
    <p:sldId id="316" r:id="rId41"/>
    <p:sldId id="317" r:id="rId42"/>
    <p:sldId id="318" r:id="rId43"/>
    <p:sldId id="319" r:id="rId44"/>
    <p:sldId id="320" r:id="rId45"/>
    <p:sldId id="321" r:id="rId46"/>
    <p:sldId id="322" r:id="rId47"/>
    <p:sldId id="323" r:id="rId48"/>
    <p:sldId id="324" r:id="rId49"/>
    <p:sldId id="264" r:id="rId50"/>
    <p:sldId id="267" r:id="rId51"/>
    <p:sldId id="268" r:id="rId52"/>
    <p:sldId id="269" r:id="rId53"/>
    <p:sldId id="270" r:id="rId54"/>
    <p:sldId id="271" r:id="rId55"/>
    <p:sldId id="305" r:id="rId56"/>
    <p:sldId id="274" r:id="rId57"/>
    <p:sldId id="303" r:id="rId58"/>
    <p:sldId id="309" r:id="rId59"/>
    <p:sldId id="327" r:id="rId60"/>
    <p:sldId id="308" r:id="rId61"/>
    <p:sldId id="307" r:id="rId62"/>
    <p:sldId id="306" r:id="rId63"/>
    <p:sldId id="325" r:id="rId64"/>
    <p:sldId id="326" r:id="rId65"/>
    <p:sldId id="334" r:id="rId66"/>
    <p:sldId id="335" r:id="rId67"/>
    <p:sldId id="329" r:id="rId68"/>
    <p:sldId id="330" r:id="rId69"/>
    <p:sldId id="331" r:id="rId70"/>
    <p:sldId id="332" r:id="rId71"/>
    <p:sldId id="333" r:id="rId72"/>
    <p:sldId id="299"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7105" autoAdjust="0"/>
  </p:normalViewPr>
  <p:slideViewPr>
    <p:cSldViewPr>
      <p:cViewPr varScale="1">
        <p:scale>
          <a:sx n="85" d="100"/>
          <a:sy n="85" d="100"/>
        </p:scale>
        <p:origin x="-84" y="-4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1" d="100"/>
          <a:sy n="81" d="100"/>
        </p:scale>
        <p:origin x="-195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a-IR" smtClean="0"/>
              <a:t>پایگاه فرهنگی صاحب الزمان عج</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C7875BC-977F-4653-BAA4-94BEFCE99B27}" type="datetimeFigureOut">
              <a:rPr lang="en-US" smtClean="0"/>
              <a:pPr/>
              <a:t>7/24/2012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C993173-5389-403F-B1E0-2C0F3A29F55F}" type="slidenum">
              <a:rPr lang="en-US" smtClean="0"/>
              <a:pPr/>
              <a:t>‹#›</a:t>
            </a:fld>
            <a:endParaRPr lang="en-US"/>
          </a:p>
        </p:txBody>
      </p:sp>
    </p:spTree>
    <p:extLst>
      <p:ext uri="{BB962C8B-B14F-4D97-AF65-F5344CB8AC3E}">
        <p14:creationId xmlns:p14="http://schemas.microsoft.com/office/powerpoint/2010/main" val="376375714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a-IR" smtClean="0"/>
              <a:t>پایگاه فرهنگی صاحب الزمان عج</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AE1D10-ED1F-4C0B-B391-E33E8599E01F}" type="datetimeFigureOut">
              <a:rPr lang="en-US" smtClean="0"/>
              <a:pPr/>
              <a:t>7/24/2012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1212CC-F393-423F-8985-B4570E389C4D}" type="slidenum">
              <a:rPr lang="en-US" smtClean="0"/>
              <a:pPr/>
              <a:t>‹#›</a:t>
            </a:fld>
            <a:endParaRPr lang="en-US"/>
          </a:p>
        </p:txBody>
      </p:sp>
    </p:spTree>
    <p:extLst>
      <p:ext uri="{BB962C8B-B14F-4D97-AF65-F5344CB8AC3E}">
        <p14:creationId xmlns:p14="http://schemas.microsoft.com/office/powerpoint/2010/main" val="1918914758"/>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fa-IR" smtClean="0"/>
              <a:t>پایگاه فرهنگی صاحب الزمان عج</a:t>
            </a:r>
            <a:endParaRPr lang="en-US"/>
          </a:p>
        </p:txBody>
      </p:sp>
      <p:sp>
        <p:nvSpPr>
          <p:cNvPr id="5" name="Slide Number Placeholder 4"/>
          <p:cNvSpPr>
            <a:spLocks noGrp="1"/>
          </p:cNvSpPr>
          <p:nvPr>
            <p:ph type="sldNum" sz="quarter" idx="11"/>
          </p:nvPr>
        </p:nvSpPr>
        <p:spPr/>
        <p:txBody>
          <a:bodyPr/>
          <a:lstStyle/>
          <a:p>
            <a:fld id="{DE1212CC-F393-423F-8985-B4570E389C4D}" type="slidenum">
              <a:rPr lang="en-US" smtClean="0"/>
              <a:pPr/>
              <a:t>1</a:t>
            </a:fld>
            <a:endParaRPr lang="en-US"/>
          </a:p>
        </p:txBody>
      </p:sp>
    </p:spTree>
    <p:extLst>
      <p:ext uri="{BB962C8B-B14F-4D97-AF65-F5344CB8AC3E}">
        <p14:creationId xmlns:p14="http://schemas.microsoft.com/office/powerpoint/2010/main" val="1719079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E1212CC-F393-423F-8985-B4570E389C4D}" type="slidenum">
              <a:rPr lang="en-US" smtClean="0"/>
              <a:pPr/>
              <a:t>2</a:t>
            </a:fld>
            <a:endParaRPr lang="en-US"/>
          </a:p>
        </p:txBody>
      </p:sp>
      <p:sp>
        <p:nvSpPr>
          <p:cNvPr id="5" name="Header Placeholder 4"/>
          <p:cNvSpPr>
            <a:spLocks noGrp="1"/>
          </p:cNvSpPr>
          <p:nvPr>
            <p:ph type="hdr" sz="quarter" idx="11"/>
          </p:nvPr>
        </p:nvSpPr>
        <p:spPr/>
        <p:txBody>
          <a:bodyPr/>
          <a:lstStyle/>
          <a:p>
            <a:r>
              <a:rPr lang="fa-IR" smtClean="0"/>
              <a:t>پایگاه فرهنگی صاحب الزمان عج</a:t>
            </a:r>
            <a:endParaRPr lang="en-US"/>
          </a:p>
        </p:txBody>
      </p:sp>
    </p:spTree>
    <p:extLst>
      <p:ext uri="{BB962C8B-B14F-4D97-AF65-F5344CB8AC3E}">
        <p14:creationId xmlns:p14="http://schemas.microsoft.com/office/powerpoint/2010/main" val="2877581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1212CC-F393-423F-8985-B4570E389C4D}" type="slidenum">
              <a:rPr lang="en-US" smtClean="0"/>
              <a:pPr/>
              <a:t>15</a:t>
            </a:fld>
            <a:endParaRPr lang="en-US"/>
          </a:p>
        </p:txBody>
      </p:sp>
      <p:sp>
        <p:nvSpPr>
          <p:cNvPr id="5" name="Header Placeholder 4"/>
          <p:cNvSpPr>
            <a:spLocks noGrp="1"/>
          </p:cNvSpPr>
          <p:nvPr>
            <p:ph type="hdr" sz="quarter" idx="11"/>
          </p:nvPr>
        </p:nvSpPr>
        <p:spPr/>
        <p:txBody>
          <a:bodyPr/>
          <a:lstStyle/>
          <a:p>
            <a:r>
              <a:rPr lang="fa-IR" smtClean="0"/>
              <a:t>پایگاه فرهنگی صاحب الزمان عج</a:t>
            </a:r>
            <a:endParaRPr lang="en-US"/>
          </a:p>
        </p:txBody>
      </p:sp>
    </p:spTree>
    <p:extLst>
      <p:ext uri="{BB962C8B-B14F-4D97-AF65-F5344CB8AC3E}">
        <p14:creationId xmlns:p14="http://schemas.microsoft.com/office/powerpoint/2010/main" val="962308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1212CC-F393-423F-8985-B4570E389C4D}" type="slidenum">
              <a:rPr lang="en-US" smtClean="0"/>
              <a:pPr/>
              <a:t>55</a:t>
            </a:fld>
            <a:endParaRPr lang="en-US"/>
          </a:p>
        </p:txBody>
      </p:sp>
      <p:sp>
        <p:nvSpPr>
          <p:cNvPr id="5" name="Header Placeholder 4"/>
          <p:cNvSpPr>
            <a:spLocks noGrp="1"/>
          </p:cNvSpPr>
          <p:nvPr>
            <p:ph type="hdr" sz="quarter" idx="11"/>
          </p:nvPr>
        </p:nvSpPr>
        <p:spPr/>
        <p:txBody>
          <a:bodyPr/>
          <a:lstStyle/>
          <a:p>
            <a:r>
              <a:rPr lang="fa-IR" smtClean="0"/>
              <a:t>پایگاه فرهنگی صاحب الزمان عج</a:t>
            </a:r>
            <a:endParaRPr lang="en-US"/>
          </a:p>
        </p:txBody>
      </p:sp>
    </p:spTree>
    <p:extLst>
      <p:ext uri="{BB962C8B-B14F-4D97-AF65-F5344CB8AC3E}">
        <p14:creationId xmlns:p14="http://schemas.microsoft.com/office/powerpoint/2010/main" val="2475465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1212CC-F393-423F-8985-B4570E389C4D}" type="slidenum">
              <a:rPr lang="en-US" smtClean="0"/>
              <a:pPr/>
              <a:t>63</a:t>
            </a:fld>
            <a:endParaRPr lang="en-US"/>
          </a:p>
        </p:txBody>
      </p:sp>
      <p:sp>
        <p:nvSpPr>
          <p:cNvPr id="5" name="Header Placeholder 4"/>
          <p:cNvSpPr>
            <a:spLocks noGrp="1"/>
          </p:cNvSpPr>
          <p:nvPr>
            <p:ph type="hdr" sz="quarter" idx="11"/>
          </p:nvPr>
        </p:nvSpPr>
        <p:spPr/>
        <p:txBody>
          <a:bodyPr/>
          <a:lstStyle/>
          <a:p>
            <a:r>
              <a:rPr lang="fa-IR" smtClean="0"/>
              <a:t>پایگاه فرهنگی صاحب الزمان عج</a:t>
            </a:r>
            <a:endParaRPr lang="en-US"/>
          </a:p>
        </p:txBody>
      </p:sp>
    </p:spTree>
    <p:extLst>
      <p:ext uri="{BB962C8B-B14F-4D97-AF65-F5344CB8AC3E}">
        <p14:creationId xmlns:p14="http://schemas.microsoft.com/office/powerpoint/2010/main" val="35149055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81B01501-CA25-4840-92C7-5DEDBA63EC11}" type="datetimeFigureOut">
              <a:rPr lang="en-US" smtClean="0"/>
              <a:pPr/>
              <a:t>7/24/2012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15C68-00D9-4C02-B7E0-809EFCE7041D}"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B01501-CA25-4840-92C7-5DEDBA63EC11}" type="datetimeFigureOut">
              <a:rPr lang="en-US" smtClean="0"/>
              <a:pPr/>
              <a:t>7/24/2012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15C68-00D9-4C02-B7E0-809EFCE704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B01501-CA25-4840-92C7-5DEDBA63EC11}" type="datetimeFigureOut">
              <a:rPr lang="en-US" smtClean="0"/>
              <a:pPr/>
              <a:t>7/24/2012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15C68-00D9-4C02-B7E0-809EFCE704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81B01501-CA25-4840-92C7-5DEDBA63EC11}" type="datetimeFigureOut">
              <a:rPr lang="en-US" smtClean="0"/>
              <a:pPr/>
              <a:t>7/24/2012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15C68-00D9-4C02-B7E0-809EFCE7041D}"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B01501-CA25-4840-92C7-5DEDBA63EC11}" type="datetimeFigureOut">
              <a:rPr lang="en-US" smtClean="0"/>
              <a:pPr/>
              <a:t>7/24/2012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15C68-00D9-4C02-B7E0-809EFCE7041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81B01501-CA25-4840-92C7-5DEDBA63EC11}" type="datetimeFigureOut">
              <a:rPr lang="en-US" smtClean="0"/>
              <a:pPr/>
              <a:t>7/24/2012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315C68-00D9-4C02-B7E0-809EFCE704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1B01501-CA25-4840-92C7-5DEDBA63EC11}" type="datetimeFigureOut">
              <a:rPr lang="en-US" smtClean="0"/>
              <a:pPr/>
              <a:t>7/24/2012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315C68-00D9-4C02-B7E0-809EFCE704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1B01501-CA25-4840-92C7-5DEDBA63EC11}" type="datetimeFigureOut">
              <a:rPr lang="en-US" smtClean="0"/>
              <a:pPr/>
              <a:t>7/24/2012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315C68-00D9-4C02-B7E0-809EFCE7041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B01501-CA25-4840-92C7-5DEDBA63EC11}" type="datetimeFigureOut">
              <a:rPr lang="en-US" smtClean="0"/>
              <a:pPr/>
              <a:t>7/24/2012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315C68-00D9-4C02-B7E0-809EFCE704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01501-CA25-4840-92C7-5DEDBA63EC11}" type="datetimeFigureOut">
              <a:rPr lang="en-US" smtClean="0"/>
              <a:pPr/>
              <a:t>7/24/2012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315C68-00D9-4C02-B7E0-809EFCE7041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01501-CA25-4840-92C7-5DEDBA63EC11}" type="datetimeFigureOut">
              <a:rPr lang="en-US" smtClean="0"/>
              <a:pPr/>
              <a:t>7/24/2012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315C68-00D9-4C02-B7E0-809EFCE7041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81B01501-CA25-4840-92C7-5DEDBA63EC11}" type="datetimeFigureOut">
              <a:rPr lang="en-US" smtClean="0"/>
              <a:pPr/>
              <a:t>7/24/2012</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2315C68-00D9-4C02-B7E0-809EFCE7041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3">
            <a:extLst>
              <a:ext uri="{28A0092B-C50C-407E-A947-70E740481C1C}">
                <a14:useLocalDpi xmlns:a14="http://schemas.microsoft.com/office/drawing/2010/main" val="0"/>
              </a:ext>
            </a:extLst>
          </a:blip>
          <a:srcRect l="15215" r="15215"/>
          <a:stretch>
            <a:fillRect/>
          </a:stretch>
        </p:blipFill>
        <p:spPr>
          <a:xfrm>
            <a:off x="4427984" y="1340768"/>
            <a:ext cx="3888432" cy="3600400"/>
          </a:xfrm>
        </p:spPr>
      </p:pic>
      <p:sp>
        <p:nvSpPr>
          <p:cNvPr id="6" name="Rectangle 5"/>
          <p:cNvSpPr/>
          <p:nvPr/>
        </p:nvSpPr>
        <p:spPr>
          <a:xfrm>
            <a:off x="847666" y="1712240"/>
            <a:ext cx="3014518" cy="2800767"/>
          </a:xfrm>
          <a:prstGeom prst="rect">
            <a:avLst/>
          </a:prstGeom>
        </p:spPr>
        <p:txBody>
          <a:bodyPr wrap="square">
            <a:spAutoFit/>
          </a:bodyPr>
          <a:lstStyle/>
          <a:p>
            <a:pPr algn="justLow" rtl="1"/>
            <a:r>
              <a:rPr lang="fa-IR" sz="4400" b="1" dirty="0">
                <a:cs typeface="B Arabic Style" pitchFamily="2" charset="-78"/>
              </a:rPr>
              <a:t>بسم رب النـــور</a:t>
            </a:r>
            <a:br>
              <a:rPr lang="fa-IR" sz="4400" b="1" dirty="0">
                <a:cs typeface="B Arabic Style" pitchFamily="2" charset="-78"/>
              </a:rPr>
            </a:br>
            <a:r>
              <a:rPr lang="fa-IR" sz="4400" b="1" dirty="0">
                <a:cs typeface="B Arabic Style" pitchFamily="2" charset="-78"/>
              </a:rPr>
              <a:t>بسم رب </a:t>
            </a:r>
            <a:r>
              <a:rPr lang="fa-IR" sz="4400" b="1" dirty="0" smtClean="0">
                <a:cs typeface="B Arabic Style" pitchFamily="2" charset="-78"/>
              </a:rPr>
              <a:t>العشـق</a:t>
            </a:r>
            <a:r>
              <a:rPr lang="fa-IR" sz="4400" b="1" dirty="0">
                <a:cs typeface="B Arabic Style" pitchFamily="2" charset="-78"/>
              </a:rPr>
              <a:t/>
            </a:r>
            <a:br>
              <a:rPr lang="fa-IR" sz="4400" b="1" dirty="0">
                <a:cs typeface="B Arabic Style" pitchFamily="2" charset="-78"/>
              </a:rPr>
            </a:br>
            <a:r>
              <a:rPr lang="fa-IR" sz="4400" b="1" dirty="0">
                <a:cs typeface="B Arabic Style" pitchFamily="2" charset="-78"/>
              </a:rPr>
              <a:t>بسم رب الهادی </a:t>
            </a:r>
            <a:endParaRPr lang="en-US" sz="4400" b="1" dirty="0">
              <a:cs typeface="B Arabic Style" pitchFamily="2" charset="-78"/>
            </a:endParaRPr>
          </a:p>
          <a:p>
            <a:pPr algn="justLow" rtl="1"/>
            <a:r>
              <a:rPr lang="fa-IR" sz="4400" b="1" dirty="0" smtClean="0">
                <a:cs typeface="B Arabic Style" pitchFamily="2" charset="-78"/>
              </a:rPr>
              <a:t>المهـــــــــــــــــــــــــــدی</a:t>
            </a:r>
            <a:endParaRPr lang="en-US" sz="4400" b="1" dirty="0"/>
          </a:p>
        </p:txBody>
      </p:sp>
    </p:spTree>
    <p:extLst>
      <p:ext uri="{BB962C8B-B14F-4D97-AF65-F5344CB8AC3E}">
        <p14:creationId xmlns:p14="http://schemas.microsoft.com/office/powerpoint/2010/main" val="2789869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43609" y="908720"/>
            <a:ext cx="7128792" cy="4588566"/>
          </a:xfrm>
        </p:spPr>
        <p:txBody>
          <a:bodyPr>
            <a:noAutofit/>
          </a:bodyPr>
          <a:lstStyle/>
          <a:p>
            <a:pPr algn="justLow" rtl="1">
              <a:lnSpc>
                <a:spcPct val="150000"/>
              </a:lnSpc>
            </a:pPr>
            <a:r>
              <a:rPr lang="fa-IR" sz="2000" b="1" dirty="0">
                <a:solidFill>
                  <a:schemeClr val="tx1"/>
                </a:solidFill>
              </a:rPr>
              <a:t>این قطعنامه خواستار «آتش بس و خاتمة فوری همه عملیات نظامی» و «عقب کشیدن نیروها به مرزهای شناخته شدة بین‌المللی»، «و کوشش‌های میانجی‌گری از طریق دبیر کل سازمان ملل به منظور نیل به حل جامع اختلافات به نحو عادلانه و شرافتمندانه که مورد قبول هر دو طرف باشد از جمله احترام به حاکمیت، استقلال، تمامیت ارضی و عدم مداخله در امور داخلی کشورها» مطرح شده بود</a:t>
            </a:r>
            <a:r>
              <a:rPr lang="fa-IR" sz="2000" b="1" dirty="0" smtClean="0">
                <a:solidFill>
                  <a:schemeClr val="tx1"/>
                </a:solidFill>
              </a:rPr>
              <a:t>.</a:t>
            </a:r>
            <a:endParaRPr lang="fa-IR" sz="2000" b="1" dirty="0">
              <a:solidFill>
                <a:schemeClr val="tx1"/>
              </a:solidFill>
            </a:endParaRPr>
          </a:p>
          <a:p>
            <a:pPr algn="justLow" rtl="1">
              <a:lnSpc>
                <a:spcPct val="150000"/>
              </a:lnSpc>
            </a:pPr>
            <a:endParaRPr lang="en-US" sz="2000" dirty="0">
              <a:solidFill>
                <a:schemeClr val="tx1"/>
              </a:solidFill>
            </a:endParaRPr>
          </a:p>
        </p:txBody>
      </p:sp>
    </p:spTree>
    <p:extLst>
      <p:ext uri="{BB962C8B-B14F-4D97-AF65-F5344CB8AC3E}">
        <p14:creationId xmlns:p14="http://schemas.microsoft.com/office/powerpoint/2010/main" val="156065102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55576" y="836712"/>
            <a:ext cx="7597081" cy="5585859"/>
          </a:xfrm>
        </p:spPr>
        <p:txBody>
          <a:bodyPr>
            <a:normAutofit lnSpcReduction="10000"/>
          </a:bodyPr>
          <a:lstStyle/>
          <a:p>
            <a:pPr lvl="0" algn="justLow" rtl="1">
              <a:lnSpc>
                <a:spcPct val="150000"/>
              </a:lnSpc>
              <a:buClr>
                <a:srgbClr val="DC9E1F"/>
              </a:buClr>
            </a:pPr>
            <a:r>
              <a:rPr lang="fa-IR" sz="2000" b="1" dirty="0">
                <a:solidFill>
                  <a:srgbClr val="FFFFFF"/>
                </a:solidFill>
              </a:rPr>
              <a:t>این قطعنامه در حالی صادر شد که قدرت نمایی ایران در آزادسازی سرزمین‌های خوزستان، فرصت مناسبی را در اختیار جمهوری اسلامی قرار داده و باعث هراس کشورهای عرب حامی عراق شده بود و آنها تمایل به پایان یافتن جنگ پیدا کرده بودند. لازم به ذکر است که از زمان صدور قطعنامه 479 که در هفته اول آغاز جنگ صورت گرفت تا زمانی که ایران چهار عملیات بزرگ خود را برای بیرون راندن ارتش متجاوز عراق انجام نداد، شورای امنیت سازمان ملل هیچ تحرکی از خود نشان نداد.</a:t>
            </a:r>
          </a:p>
          <a:p>
            <a:pPr lvl="0" algn="justLow" rtl="1">
              <a:lnSpc>
                <a:spcPct val="150000"/>
              </a:lnSpc>
              <a:buClr>
                <a:srgbClr val="DC9E1F"/>
              </a:buClr>
            </a:pPr>
            <a:r>
              <a:rPr lang="fa-IR" sz="2000" b="1" dirty="0">
                <a:solidFill>
                  <a:srgbClr val="FFFFFF"/>
                </a:solidFill>
              </a:rPr>
              <a:t>ولی پس از آن که ایران توانست با یک سلسله اقدامات نظامی عمده سرزمین‌های خود را آزاد کند و در پی بررسی تعقیب ارتش متجاوز بعثی بود، در این زمان قطعنامه 514 صادر شد. در این قطعنامه سخنی از تجاوز و تعیین متجاوز به میان نیامده بود و مطلبی از پرداخت خسارت‌های جنگ و نیز تنبیه متجاوز، مطرح نشده بود و تضمینی برای امنیت و ثبات حقیقی وجود نداشت. این قطعنامه هیچگونه فشاری را بر عراق که با آغاز جنگ و توسل به زور صلح منطقه را نقض کرده بود، وارد نمی‌کرد.</a:t>
            </a:r>
          </a:p>
          <a:p>
            <a:endParaRPr lang="en-US" dirty="0"/>
          </a:p>
        </p:txBody>
      </p:sp>
    </p:spTree>
    <p:extLst>
      <p:ext uri="{BB962C8B-B14F-4D97-AF65-F5344CB8AC3E}">
        <p14:creationId xmlns:p14="http://schemas.microsoft.com/office/powerpoint/2010/main" val="307713391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7158" y="1357298"/>
            <a:ext cx="7885113" cy="3919542"/>
          </a:xfrm>
        </p:spPr>
        <p:txBody>
          <a:bodyPr>
            <a:noAutofit/>
          </a:bodyPr>
          <a:lstStyle/>
          <a:p>
            <a:pPr algn="r" rtl="1"/>
            <a:r>
              <a:rPr lang="fa-IR" sz="2400" b="1" dirty="0">
                <a:solidFill>
                  <a:schemeClr val="tx1"/>
                </a:solidFill>
              </a:rPr>
              <a:t>جمهوری اسلامی ایران انتظار داشت که شورای امنیت سازمان ملل با تجاوز مقابله و عراق را به عنوان کشور متجاوز محکوم سازد و از کشور قربانی تجاوز حمایت کند، اما شورای امنیت، حتی در این جنگ بی طرفی را هم رعایت نمی‌کرد. به هر حال ایران به دلیل آنکه این قطعنامه را ناعادلانه تشخیص می‌داد و محتوای آن را مناسب ارزیابی نمی‌کرد، از پذیرش آن خودداری کرد، ولی عراق بی درنگ آن را پذیرفت. به هر حال عملیات رمضان پس از بازگشت فرماندهان سپاه و ارتش از سوریه که به منظور حمایت از مردم لبنان در برابر اشغال کشورشان توسط اسرائیل انجام شده بود، در اواخر خرداد ماه طرح ریزی شد.</a:t>
            </a:r>
          </a:p>
          <a:p>
            <a:pPr algn="r" rtl="1"/>
            <a:endParaRPr lang="en-US" sz="2400" dirty="0">
              <a:solidFill>
                <a:schemeClr val="tx1"/>
              </a:solidFill>
            </a:endParaRPr>
          </a:p>
        </p:txBody>
      </p:sp>
    </p:spTree>
    <p:extLst>
      <p:ext uri="{BB962C8B-B14F-4D97-AF65-F5344CB8AC3E}">
        <p14:creationId xmlns:p14="http://schemas.microsoft.com/office/powerpoint/2010/main" val="277810690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152900" y="1447800"/>
            <a:ext cx="4267200" cy="4267200"/>
          </a:xfrm>
        </p:spPr>
      </p:pic>
      <p:sp>
        <p:nvSpPr>
          <p:cNvPr id="3" name="Text Placeholder 2"/>
          <p:cNvSpPr>
            <a:spLocks noGrp="1"/>
          </p:cNvSpPr>
          <p:nvPr>
            <p:ph type="body" sz="half" idx="2"/>
          </p:nvPr>
        </p:nvSpPr>
        <p:spPr>
          <a:xfrm>
            <a:off x="395536" y="1412776"/>
            <a:ext cx="3456384" cy="4176464"/>
          </a:xfrm>
        </p:spPr>
        <p:txBody>
          <a:bodyPr>
            <a:noAutofit/>
          </a:bodyPr>
          <a:lstStyle/>
          <a:p>
            <a:pPr algn="justLow" rtl="1">
              <a:lnSpc>
                <a:spcPct val="150000"/>
              </a:lnSpc>
            </a:pPr>
            <a:r>
              <a:rPr lang="fa-IR" sz="2000" b="1" dirty="0">
                <a:solidFill>
                  <a:schemeClr val="tx1"/>
                </a:solidFill>
              </a:rPr>
              <a:t>اين عمليات در منطقه غرب جاده اهواز و شمال كانال ماهيگيري و شمال شرق بصره اجرا شد. عمليات رمضان تا تاريخ هفتم مردادماه همان سال يعني</a:t>
            </a:r>
            <a:r>
              <a:rPr lang="fa-IR" sz="2000" b="1" dirty="0">
                <a:solidFill>
                  <a:srgbClr val="FF0000"/>
                </a:solidFill>
              </a:rPr>
              <a:t> بيش از سه هفته </a:t>
            </a:r>
            <a:r>
              <a:rPr lang="fa-IR" sz="2000" b="1" dirty="0">
                <a:solidFill>
                  <a:schemeClr val="tx1"/>
                </a:solidFill>
              </a:rPr>
              <a:t>ادامه داشت و در منطقه به وسعت بيش از 1500كيلومتر مربع با هدف تصرف مناطقي از عراق به ويژه بصره به مرحله اجرا درآمد.</a:t>
            </a:r>
            <a:endParaRPr lang="en-US" sz="2000" b="1" dirty="0">
              <a:solidFill>
                <a:schemeClr val="tx1"/>
              </a:solidFill>
            </a:endParaRPr>
          </a:p>
        </p:txBody>
      </p:sp>
    </p:spTree>
    <p:extLst>
      <p:ext uri="{BB962C8B-B14F-4D97-AF65-F5344CB8AC3E}">
        <p14:creationId xmlns:p14="http://schemas.microsoft.com/office/powerpoint/2010/main" val="254676586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3888" y="5229200"/>
            <a:ext cx="5002833" cy="1202779"/>
          </a:xfrm>
        </p:spPr>
        <p:txBody>
          <a:bodyPr/>
          <a:lstStyle/>
          <a:p>
            <a:pPr algn="justLow" rtl="1"/>
            <a:r>
              <a:rPr lang="fa-IR" sz="1600" dirty="0"/>
              <a:t/>
            </a:r>
            <a:br>
              <a:rPr lang="fa-IR" sz="1600" dirty="0"/>
            </a:br>
            <a:r>
              <a:rPr lang="fa-IR" sz="1600" dirty="0"/>
              <a:t>در این مرحله از عملیات 85 دستاه تانک و نفربر و 12 توپ دشمن منهدم و 71 دستگاه تانک و نفربر نیز به غنیمت گرفته شد.</a:t>
            </a:r>
            <a:endParaRPr lang="en-US" sz="1600" dirty="0"/>
          </a:p>
        </p:txBody>
      </p:sp>
      <p:sp>
        <p:nvSpPr>
          <p:cNvPr id="3" name="Text Placeholder 2"/>
          <p:cNvSpPr>
            <a:spLocks noGrp="1"/>
          </p:cNvSpPr>
          <p:nvPr>
            <p:ph type="body" idx="1"/>
          </p:nvPr>
        </p:nvSpPr>
        <p:spPr>
          <a:xfrm>
            <a:off x="3568999" y="530960"/>
            <a:ext cx="4964705" cy="4680520"/>
          </a:xfrm>
        </p:spPr>
        <p:txBody>
          <a:bodyPr>
            <a:normAutofit fontScale="77500" lnSpcReduction="20000"/>
          </a:bodyPr>
          <a:lstStyle/>
          <a:p>
            <a:pPr algn="justLow" rtl="1">
              <a:lnSpc>
                <a:spcPct val="150000"/>
              </a:lnSpc>
            </a:pPr>
            <a:r>
              <a:rPr lang="fa-IR" sz="2000" dirty="0">
                <a:solidFill>
                  <a:schemeClr val="tx1"/>
                </a:solidFill>
              </a:rPr>
              <a:t>در مرحله نخست ـ در سه محورـ به علت موانع و استحکامات پدافند مثلثی شکل و میادین مین فراوان، نیروهای ایرانی نتوانستند با سرعت عمل به تمامی اهداف مورد نظر دست پیدا کنند، لذا با روشن شدن هوا از ادامه پیشروی خودداری شد. اما در محور جنوبی ـ جنوب پاسگاه زید ـ چهار تیپ از سپاه و دو تیپ از ارتش توانستند با سرعت عمل چشمگیری همه مواضع دشمن را در هم کوبیده و تا عمق 30 کیلومتری مواضع عراقی‌ها رسیده و خود را به نهر «کتیبان» شرق اروند و کانال «ماهیگیری» برسانند، به گونه‌ای که به قرارگاه لشکر 9 زرهی عراق دست یافته، و ضمن به غنیمت گرفتن خودروی تویوتای فرماندهی، قرارگاه را منهدم نمایند. علی‌رغم این موفقیت، جناح راست نیروها باز مانده بود و با روشن شدن هوا عراقی‌ها با یک لشکر زرهی فشار اصلی را معطوف به این منطقه کرده و از تأمین نیروهای پیشروی ایرانی ممانعت به عمل آوردند. </a:t>
            </a:r>
            <a:endParaRPr lang="en-US" sz="2000"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49" y="908720"/>
            <a:ext cx="3329142" cy="5337844"/>
          </a:xfrm>
          <a:prstGeom prst="rect">
            <a:avLst/>
          </a:prstGeom>
        </p:spPr>
      </p:pic>
    </p:spTree>
    <p:extLst>
      <p:ext uri="{BB962C8B-B14F-4D97-AF65-F5344CB8AC3E}">
        <p14:creationId xmlns:p14="http://schemas.microsoft.com/office/powerpoint/2010/main" val="30251500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228600" y="1752600"/>
            <a:ext cx="3352800" cy="3200399"/>
          </a:xfrm>
        </p:spPr>
        <p:txBody>
          <a:bodyPr>
            <a:noAutofit/>
          </a:bodyPr>
          <a:lstStyle/>
          <a:p>
            <a:pPr algn="justLow" rtl="1">
              <a:lnSpc>
                <a:spcPct val="150000"/>
              </a:lnSpc>
            </a:pPr>
            <a:r>
              <a:rPr lang="fa-IR" sz="2000" b="1" dirty="0"/>
              <a:t>نقشه شماتیک پیشروی تیپ های 8 نجف اشرف و 14 امام حسین علیه السلام در مرحله اول عملیات رمضان و رخنه ایجاد شده و سمت پاتک </a:t>
            </a:r>
            <a:r>
              <a:rPr lang="fa-IR" sz="2000" b="1" dirty="0" smtClean="0"/>
              <a:t>دشمن</a:t>
            </a:r>
            <a:r>
              <a:rPr lang="fa-IR" sz="2000" dirty="0"/>
              <a:t> </a:t>
            </a:r>
            <a:r>
              <a:rPr lang="fa-IR" sz="2000" b="1" dirty="0" smtClean="0"/>
              <a:t>خطوط </a:t>
            </a:r>
            <a:r>
              <a:rPr lang="fa-IR" sz="2000" b="1" dirty="0"/>
              <a:t>سیاه رنگ آخرین حد پیشروی مرحله اول عملیات است</a:t>
            </a:r>
            <a:endParaRPr lang="en-US" sz="2000" dirty="0"/>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t="4052" b="4052"/>
          <a:stretch>
            <a:fillRect/>
          </a:stretch>
        </p:blipFill>
        <p:spPr>
          <a:xfrm>
            <a:off x="4211960" y="908720"/>
            <a:ext cx="4248472" cy="4896544"/>
          </a:xfrm>
        </p:spPr>
      </p:pic>
    </p:spTree>
    <p:extLst>
      <p:ext uri="{BB962C8B-B14F-4D97-AF65-F5344CB8AC3E}">
        <p14:creationId xmlns:p14="http://schemas.microsoft.com/office/powerpoint/2010/main" val="87169960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99592" y="1916832"/>
            <a:ext cx="7200801" cy="2605095"/>
          </a:xfrm>
        </p:spPr>
        <p:txBody>
          <a:bodyPr>
            <a:normAutofit/>
          </a:bodyPr>
          <a:lstStyle/>
          <a:p>
            <a:pPr algn="justLow" rtl="1">
              <a:lnSpc>
                <a:spcPct val="150000"/>
              </a:lnSpc>
            </a:pPr>
            <a:r>
              <a:rPr lang="fa-IR" sz="2000" dirty="0">
                <a:solidFill>
                  <a:schemeClr val="tx1"/>
                </a:solidFill>
              </a:rPr>
              <a:t>مرحله دوم نیز در محور میانی ـ جنوب پاسگاه زید ـ و با همان یگانها و با تقویت دو تیپ دیگر در تاریخ 25 مرداد ماه 1361 صورت گرفت، که چندان موفقیت‌آمیز نبود و تنها مقداری خسارت به دشمن وارد‌ آمد و شماری از آنان کشته و زخمی و اسیر شدند</a:t>
            </a:r>
            <a:r>
              <a:rPr lang="fa-IR" sz="2000" dirty="0" smtClean="0">
                <a:solidFill>
                  <a:schemeClr val="tx1"/>
                </a:solidFill>
              </a:rPr>
              <a:t>.</a:t>
            </a:r>
            <a:endParaRPr lang="en-US" sz="2000" dirty="0">
              <a:solidFill>
                <a:schemeClr val="tx1"/>
              </a:solidFill>
            </a:endParaRPr>
          </a:p>
        </p:txBody>
      </p:sp>
    </p:spTree>
    <p:extLst>
      <p:ext uri="{BB962C8B-B14F-4D97-AF65-F5344CB8AC3E}">
        <p14:creationId xmlns:p14="http://schemas.microsoft.com/office/powerpoint/2010/main" val="473665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99592" y="1208313"/>
            <a:ext cx="7518921" cy="4223657"/>
          </a:xfrm>
        </p:spPr>
        <p:txBody>
          <a:bodyPr>
            <a:noAutofit/>
          </a:bodyPr>
          <a:lstStyle/>
          <a:p>
            <a:pPr algn="justLow" rtl="1">
              <a:lnSpc>
                <a:spcPct val="150000"/>
              </a:lnSpc>
            </a:pPr>
            <a:r>
              <a:rPr lang="fa-IR" sz="2000" dirty="0">
                <a:solidFill>
                  <a:schemeClr val="tx1"/>
                </a:solidFill>
              </a:rPr>
              <a:t>در مرحله سوم احتمال می‌رفت که دشمن با تجمع نیروهای زرهی و آرایش وسیع آنان قصد پاتک دارد، لذا در تاریخ 30 مرداد ماه 1361 از شرکت نیروهای زرهی خودی صرف‌نظر شد تا نیروهای پیاده بتوانند به انهدام تانکها و نفربرها بپردازند. بنابراین عملیات مرحله سوم از جنوب پاسگاه زید آغاز شد و نیروهای ایرانی بطور خیره‌کننده‌ای به درهم شکستن و تصرف مواضع دشمن پرداختند. رزمندگان اسلام توانستند در این مرحله مهم، در زمینی به وسعت 180 کیلومتر مربع، نزدیک به 700 دستگاه تانک و نفربر را منهدم و 14 دستگاه تانک و نفربر دشمن را که 4 دستگاه آن از نوع پیشرفته «تی 72» بود را به غنیمت بگیرند</a:t>
            </a:r>
            <a:endParaRPr lang="en-US" sz="2000" dirty="0">
              <a:solidFill>
                <a:schemeClr val="tx1"/>
              </a:solidFill>
            </a:endParaRPr>
          </a:p>
        </p:txBody>
      </p:sp>
    </p:spTree>
    <p:extLst>
      <p:ext uri="{BB962C8B-B14F-4D97-AF65-F5344CB8AC3E}">
        <p14:creationId xmlns:p14="http://schemas.microsoft.com/office/powerpoint/2010/main" val="4045552512"/>
      </p:ext>
    </p:extLst>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87624" y="1628800"/>
            <a:ext cx="7124945" cy="2786082"/>
          </a:xfrm>
        </p:spPr>
        <p:txBody>
          <a:bodyPr>
            <a:noAutofit/>
          </a:bodyPr>
          <a:lstStyle/>
          <a:p>
            <a:pPr algn="justLow" rtl="1">
              <a:lnSpc>
                <a:spcPct val="150000"/>
              </a:lnSpc>
            </a:pPr>
            <a:r>
              <a:rPr lang="fa-IR" sz="2000" dirty="0">
                <a:solidFill>
                  <a:schemeClr val="tx1"/>
                </a:solidFill>
              </a:rPr>
              <a:t>مرحله چهارم عملیات در یکم شهریور ماه 1361 از محور جنوبی منطقه عملیاتی شلمچه شروع شد اما به دلیل هوشیاری و آمادگی عراقی‌ها و استحکامات و مواضعی که تعبیه شده بود، راهی از خط نخست دشمن، به روی رزمندگان اسلام باز نشد.</a:t>
            </a:r>
            <a:endParaRPr lang="en-US" sz="2000" dirty="0">
              <a:solidFill>
                <a:schemeClr val="tx1"/>
              </a:solidFill>
            </a:endParaRPr>
          </a:p>
        </p:txBody>
      </p:sp>
    </p:spTree>
    <p:extLst>
      <p:ext uri="{BB962C8B-B14F-4D97-AF65-F5344CB8AC3E}">
        <p14:creationId xmlns:p14="http://schemas.microsoft.com/office/powerpoint/2010/main" val="231149572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142984"/>
            <a:ext cx="7885113" cy="3819541"/>
          </a:xfrm>
        </p:spPr>
        <p:txBody>
          <a:bodyPr>
            <a:noAutofit/>
          </a:bodyPr>
          <a:lstStyle/>
          <a:p>
            <a:pPr algn="r" rtl="1"/>
            <a:r>
              <a:rPr lang="fa-IR" sz="2400" dirty="0">
                <a:solidFill>
                  <a:schemeClr val="tx1"/>
                </a:solidFill>
              </a:rPr>
              <a:t/>
            </a:r>
            <a:br>
              <a:rPr lang="fa-IR" sz="2400" dirty="0">
                <a:solidFill>
                  <a:schemeClr val="tx1"/>
                </a:solidFill>
              </a:rPr>
            </a:br>
            <a:r>
              <a:rPr lang="fa-IR" sz="2400" dirty="0">
                <a:solidFill>
                  <a:schemeClr val="tx1"/>
                </a:solidFill>
              </a:rPr>
              <a:t>مرحله پنجم و پایانی که تلاش نهایی و اصلی این عملیات سیاسی ـ نظامی بود، در تاریخ 6 شهریور ماه 1361 از شمال پاسگاه زید در حد فاصل دژ مرزی عراق و خاکریزهای مثلثی آغاز شد. در بدو درگیری و نبرد، همه چیز طبق طرح فرماندهان ایرانی پیش می‌رفت و نیروهای ارتش و سپاه توانستند گذشته از پاکسازی و الحاق، خاکریزی مناسب و دو جداره در جناح شمالی بسازند. ولی از آنجا که دقت کافی در ساخت آن بکار نرفت، دشمن توانست 5 کیلومتر در آن رخنه کند. در این مرحله 130 دستگاه تانک و نفربر منهدم و 11 دستگاه نیز به غنیمت گرفته شد و همچنین 800 تن از نیروهای دشمن کشته و زخمی شدند. </a:t>
            </a:r>
            <a:br>
              <a:rPr lang="fa-IR" sz="2400" dirty="0">
                <a:solidFill>
                  <a:schemeClr val="tx1"/>
                </a:solidFill>
              </a:rPr>
            </a:br>
            <a:endParaRPr lang="en-US" sz="2400" dirty="0">
              <a:solidFill>
                <a:schemeClr val="tx1"/>
              </a:solidFill>
            </a:endParaRPr>
          </a:p>
        </p:txBody>
      </p:sp>
    </p:spTree>
    <p:extLst>
      <p:ext uri="{BB962C8B-B14F-4D97-AF65-F5344CB8AC3E}">
        <p14:creationId xmlns:p14="http://schemas.microsoft.com/office/powerpoint/2010/main" val="51875611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9583">
              <a:srgbClr val="151515"/>
            </a:gs>
            <a:gs pos="10013">
              <a:srgbClr val="262626"/>
            </a:gs>
            <a:gs pos="0">
              <a:schemeClr val="bg1">
                <a:tint val="96000"/>
                <a:shade val="100000"/>
                <a:alpha val="100000"/>
                <a:satMod val="140000"/>
              </a:schemeClr>
            </a:gs>
            <a:gs pos="31000">
              <a:schemeClr val="bg1">
                <a:tint val="100000"/>
                <a:shade val="90000"/>
                <a:alpha val="100000"/>
              </a:schemeClr>
            </a:gs>
            <a:gs pos="100000">
              <a:schemeClr val="bg1">
                <a:tint val="100000"/>
                <a:shade val="80000"/>
                <a:alpha val="100000"/>
              </a:schemeClr>
            </a:gs>
          </a:gsLst>
          <a:lin ang="5400000" scaled="0"/>
        </a:gra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Text Placeholder 7"/>
          <p:cNvSpPr>
            <a:spLocks noGrp="1"/>
          </p:cNvSpPr>
          <p:nvPr>
            <p:ph type="body" idx="1"/>
          </p:nvPr>
        </p:nvSpPr>
        <p:spPr>
          <a:xfrm rot="16200000">
            <a:off x="-1598240" y="2758480"/>
            <a:ext cx="5486400" cy="1066800"/>
          </a:xfrm>
        </p:spPr>
        <p:txBody>
          <a:bodyPr>
            <a:noAutofit/>
          </a:bodyPr>
          <a:lstStyle/>
          <a:p>
            <a:pPr algn="ctr"/>
            <a:r>
              <a:rPr lang="fa-IR" sz="7200" b="1" dirty="0" smtClean="0">
                <a:solidFill>
                  <a:schemeClr val="bg2">
                    <a:lumMod val="90000"/>
                    <a:lumOff val="10000"/>
                  </a:schemeClr>
                </a:solidFill>
                <a:cs typeface="B Esfehan" pitchFamily="2" charset="-78"/>
              </a:rPr>
              <a:t>عملیات رمضان</a:t>
            </a:r>
            <a:endParaRPr lang="en-US" sz="7200" b="1" dirty="0">
              <a:solidFill>
                <a:schemeClr val="bg2">
                  <a:lumMod val="90000"/>
                  <a:lumOff val="10000"/>
                </a:schemeClr>
              </a:solidFill>
              <a:cs typeface="B Esfehan" pitchFamily="2" charset="-78"/>
            </a:endParaRPr>
          </a:p>
        </p:txBody>
      </p:sp>
    </p:spTree>
    <p:extLst>
      <p:ext uri="{BB962C8B-B14F-4D97-AF65-F5344CB8AC3E}">
        <p14:creationId xmlns:p14="http://schemas.microsoft.com/office/powerpoint/2010/main" val="3966938121"/>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76400"/>
            <a:ext cx="7885113" cy="3429000"/>
          </a:xfrm>
        </p:spPr>
        <p:txBody>
          <a:bodyPr/>
          <a:lstStyle/>
          <a:p>
            <a:pPr algn="r" rtl="1"/>
            <a:r>
              <a:rPr lang="fa-IR" sz="2000" dirty="0"/>
              <a:t>بنابراین آمار کل تلفات و خسارات وارده به ارتش عراق در عملیات رمضان عبارت بود از:</a:t>
            </a:r>
            <a:br>
              <a:rPr lang="fa-IR" sz="2000" dirty="0"/>
            </a:br>
            <a:r>
              <a:rPr lang="fa-IR" sz="2000" dirty="0"/>
              <a:t/>
            </a:r>
            <a:br>
              <a:rPr lang="fa-IR" sz="2000" dirty="0"/>
            </a:br>
            <a:r>
              <a:rPr lang="fa-IR" sz="2000" dirty="0"/>
              <a:t>1097 دستگاه تانک و نفربر منهدم شده، 50 تانک و نفربر به غنیمت نیروهای اسلام در آمد و 8715 تن از نیروهای بعثی عراقی نیز کشته و زخمی و اسیر شدند.</a:t>
            </a:r>
            <a:br>
              <a:rPr lang="fa-IR" sz="2000" dirty="0"/>
            </a:br>
            <a:r>
              <a:rPr lang="fa-IR" sz="2000" dirty="0"/>
              <a:t>جمهوری اسلامی ایران با اجرای این عملیات سیاسی ـ نظامی نشان داد که در نفوذ به خاک عراق و ادامه نبرد، تنها به دنبال خواسته‌های به حق مردم خود است، هر چند که محدوده پاسگاه زید عراق به وسعت 400 کیلومتر مربع تصرف و لشکر 9 زرهی عراق به طور کامل منهدم شد و هدف اصلی تأمین نگشت، اما این عملیات یک اقدام مثبت تلقی گردید.</a:t>
            </a:r>
            <a:br>
              <a:rPr lang="fa-IR" sz="2000" dirty="0"/>
            </a:br>
            <a:endParaRPr lang="en-US" sz="2000" dirty="0"/>
          </a:p>
        </p:txBody>
      </p:sp>
    </p:spTree>
    <p:extLst>
      <p:ext uri="{BB962C8B-B14F-4D97-AF65-F5344CB8AC3E}">
        <p14:creationId xmlns:p14="http://schemas.microsoft.com/office/powerpoint/2010/main" val="261450179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71612"/>
            <a:ext cx="7885113" cy="3390913"/>
          </a:xfrm>
        </p:spPr>
        <p:txBody>
          <a:bodyPr>
            <a:normAutofit/>
          </a:bodyPr>
          <a:lstStyle/>
          <a:p>
            <a:pPr algn="r" rtl="1"/>
            <a:r>
              <a:rPr lang="fa-IR" sz="2400" dirty="0">
                <a:solidFill>
                  <a:schemeClr val="tx1"/>
                </a:solidFill>
              </a:rPr>
              <a:t>متخصصان و تحليل گران نظامى مستقر در قرارگاه ها قدرت زرهى برتر، تشكيل يگان هاى دفاع متحرك،عدم ارزيابى صحيح از امكانات دشمن و تاخير در شروع عمليات را از جمله عوامل اين ناكامى ذكر كردند، اما از نظر شهيد صياد شيرازى ضعف بنيه معنوى رزمندگان و غرور ناشى از پيروزى در عمليات بيت المقدس و نيز خود محورى ارتش و سپاه درعدم موفقيت در اين عمليات را نبايد از ياد برد.</a:t>
            </a:r>
            <a:endParaRPr lang="en-US" sz="2400" dirty="0">
              <a:solidFill>
                <a:schemeClr val="tx1"/>
              </a:solidFill>
            </a:endParaRPr>
          </a:p>
        </p:txBody>
      </p:sp>
    </p:spTree>
    <p:extLst>
      <p:ext uri="{BB962C8B-B14F-4D97-AF65-F5344CB8AC3E}">
        <p14:creationId xmlns:p14="http://schemas.microsoft.com/office/powerpoint/2010/main" val="122636781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132856"/>
            <a:ext cx="7391130" cy="1964432"/>
          </a:xfrm>
        </p:spPr>
        <p:txBody>
          <a:bodyPr/>
          <a:lstStyle/>
          <a:p>
            <a:pPr algn="justLow" rtl="1">
              <a:lnSpc>
                <a:spcPct val="150000"/>
              </a:lnSpc>
            </a:pPr>
            <a:r>
              <a:rPr lang="fa-IR" sz="2000" dirty="0"/>
              <a:t>هرچند عمليات رمضان برابر طرح هاى تهيه شده به اهداف نهايى خود دست نيافت اما رزمندگان اسلام به هدف اصلى كه تنبيه متجاوز و انهدام هر چه بيشتر نيروهاى بعثى و مقابله با تمامى فشارهاى سياسى- تبليغاتى دنياى استكبار بود، دست يافتند.</a:t>
            </a:r>
            <a:endParaRPr lang="en-US" sz="2000" dirty="0"/>
          </a:p>
        </p:txBody>
      </p:sp>
    </p:spTree>
    <p:extLst>
      <p:ext uri="{BB962C8B-B14F-4D97-AF65-F5344CB8AC3E}">
        <p14:creationId xmlns:p14="http://schemas.microsoft.com/office/powerpoint/2010/main" val="2233493074"/>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268760"/>
            <a:ext cx="7413171" cy="3200400"/>
          </a:xfrm>
        </p:spPr>
        <p:txBody>
          <a:bodyPr/>
          <a:lstStyle/>
          <a:p>
            <a:pPr algn="justLow" rtl="1">
              <a:lnSpc>
                <a:spcPct val="150000"/>
              </a:lnSpc>
            </a:pPr>
            <a:r>
              <a:rPr lang="fa-IR" sz="2000" dirty="0" smtClean="0"/>
              <a:t>در ادامه به بیان برخی از نقاط ضعف و قوت تیروهی ایرانی و عراقی در عملیات رمضان از دید یکی از فرماندهان عراقی می پردازیم که در زمان اسارتش در ایران به آنها  اشاره کرده؛</a:t>
            </a:r>
            <a:br>
              <a:rPr lang="fa-IR" sz="2000" dirty="0" smtClean="0"/>
            </a:br>
            <a:r>
              <a:rPr lang="fa-IR" sz="2000" dirty="0"/>
              <a:t/>
            </a:r>
            <a:br>
              <a:rPr lang="fa-IR" sz="2000" dirty="0"/>
            </a:br>
            <a:r>
              <a:rPr lang="fa-IR" sz="2000" dirty="0" smtClean="0"/>
              <a:t>بی شک این گفته ها ، به طور کامل قابل پذیرش نخواهد بود ، اما حاوی نکات قابل توجهی ست!</a:t>
            </a:r>
            <a:endParaRPr lang="en-US" sz="2000" dirty="0"/>
          </a:p>
        </p:txBody>
      </p:sp>
    </p:spTree>
    <p:extLst>
      <p:ext uri="{BB962C8B-B14F-4D97-AF65-F5344CB8AC3E}">
        <p14:creationId xmlns:p14="http://schemas.microsoft.com/office/powerpoint/2010/main" val="3251350101"/>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2636912"/>
            <a:ext cx="6286543" cy="1362075"/>
          </a:xfrm>
        </p:spPr>
        <p:txBody>
          <a:bodyPr/>
          <a:lstStyle/>
          <a:p>
            <a:r>
              <a:rPr lang="fa-IR" sz="4400" dirty="0" smtClean="0">
                <a:cs typeface="B Esfehan" pitchFamily="2" charset="-78"/>
              </a:rPr>
              <a:t>نقاط ضعف نیروهای ایرانی</a:t>
            </a:r>
            <a:endParaRPr lang="en-US" sz="4400" dirty="0">
              <a:cs typeface="B Esfehan" pitchFamily="2" charset="-78"/>
            </a:endParaRPr>
          </a:p>
        </p:txBody>
      </p:sp>
    </p:spTree>
    <p:extLst>
      <p:ext uri="{BB962C8B-B14F-4D97-AF65-F5344CB8AC3E}">
        <p14:creationId xmlns:p14="http://schemas.microsoft.com/office/powerpoint/2010/main" val="289552232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pPr algn="r" rtl="1"/>
            <a:r>
              <a:rPr lang="fa-IR" dirty="0" smtClean="0"/>
              <a:t> </a:t>
            </a:r>
            <a:endParaRPr lang="en-US" dirty="0"/>
          </a:p>
        </p:txBody>
      </p:sp>
      <p:sp>
        <p:nvSpPr>
          <p:cNvPr id="5" name="TextBox 4"/>
          <p:cNvSpPr txBox="1"/>
          <p:nvPr/>
        </p:nvSpPr>
        <p:spPr>
          <a:xfrm>
            <a:off x="971600" y="1104144"/>
            <a:ext cx="7139810" cy="3970318"/>
          </a:xfrm>
          <a:prstGeom prst="rect">
            <a:avLst/>
          </a:prstGeom>
          <a:noFill/>
        </p:spPr>
        <p:txBody>
          <a:bodyPr wrap="square" rtlCol="0">
            <a:spAutoFit/>
          </a:bodyPr>
          <a:lstStyle/>
          <a:p>
            <a:pPr algn="r" rtl="1">
              <a:lnSpc>
                <a:spcPct val="150000"/>
              </a:lnSpc>
              <a:buFont typeface="Wingdings" pitchFamily="2" charset="2"/>
              <a:buChar char="q"/>
            </a:pPr>
            <a:r>
              <a:rPr lang="fa-IR" sz="2400" dirty="0" smtClean="0"/>
              <a:t> </a:t>
            </a:r>
            <a:r>
              <a:rPr lang="fa-IR" sz="2000" dirty="0" smtClean="0"/>
              <a:t>عدم </a:t>
            </a:r>
            <a:r>
              <a:rPr lang="fa-IR" sz="2000" dirty="0"/>
              <a:t>حفظ اطلاعات و انتشار </a:t>
            </a:r>
            <a:r>
              <a:rPr lang="fa-IR" sz="2000" dirty="0" smtClean="0"/>
              <a:t>آن</a:t>
            </a:r>
            <a:endParaRPr lang="en-US" sz="2000" dirty="0" smtClean="0"/>
          </a:p>
          <a:p>
            <a:pPr algn="r" rtl="1">
              <a:lnSpc>
                <a:spcPct val="150000"/>
              </a:lnSpc>
              <a:buFont typeface="Wingdings" pitchFamily="2" charset="2"/>
              <a:buChar char="q"/>
            </a:pPr>
            <a:r>
              <a:rPr lang="fa-IR" sz="2000" dirty="0" smtClean="0"/>
              <a:t>  نداشتن آمادگيهاي لازم جهت مقابله با پاتك هاي عراق </a:t>
            </a:r>
          </a:p>
          <a:p>
            <a:pPr algn="r" rtl="1">
              <a:lnSpc>
                <a:spcPct val="150000"/>
              </a:lnSpc>
              <a:buFont typeface="Wingdings" pitchFamily="2" charset="2"/>
              <a:buChar char="q"/>
            </a:pPr>
            <a:r>
              <a:rPr lang="fa-IR" sz="2000" dirty="0" smtClean="0"/>
              <a:t>  تعلل واحدهاي ايراني در ادامه پيشروي </a:t>
            </a:r>
            <a:endParaRPr lang="en-US" sz="2000" dirty="0" smtClean="0"/>
          </a:p>
          <a:p>
            <a:pPr algn="r" rtl="1">
              <a:lnSpc>
                <a:spcPct val="150000"/>
              </a:lnSpc>
              <a:buFont typeface="Wingdings" pitchFamily="2" charset="2"/>
              <a:buChar char="q"/>
            </a:pPr>
            <a:r>
              <a:rPr lang="fa-IR" sz="2000" dirty="0" smtClean="0"/>
              <a:t>  حملات پراكنده و عدم نفوذ در عمق</a:t>
            </a:r>
            <a:endParaRPr lang="en-US" sz="2000" dirty="0" smtClean="0"/>
          </a:p>
          <a:p>
            <a:pPr algn="r" rtl="1">
              <a:lnSpc>
                <a:spcPct val="150000"/>
              </a:lnSpc>
              <a:buFont typeface="Wingdings" pitchFamily="2" charset="2"/>
              <a:buChar char="q"/>
            </a:pPr>
            <a:r>
              <a:rPr lang="fa-IR" sz="2000" dirty="0" smtClean="0"/>
              <a:t>  تمركز حمله بر يك نقطه، محدود </a:t>
            </a:r>
            <a:endParaRPr lang="en-US" sz="2000" dirty="0" smtClean="0"/>
          </a:p>
          <a:p>
            <a:pPr algn="r" rtl="1">
              <a:lnSpc>
                <a:spcPct val="150000"/>
              </a:lnSpc>
              <a:buFont typeface="Wingdings" pitchFamily="2" charset="2"/>
              <a:buChar char="q"/>
            </a:pPr>
            <a:r>
              <a:rPr lang="fa-IR" sz="2000" dirty="0" smtClean="0"/>
              <a:t>  اندك بودن آتش پشتيباني </a:t>
            </a:r>
            <a:endParaRPr lang="en-US" sz="2000" dirty="0" smtClean="0"/>
          </a:p>
          <a:p>
            <a:pPr algn="r" rtl="1">
              <a:lnSpc>
                <a:spcPct val="150000"/>
              </a:lnSpc>
              <a:buFont typeface="Wingdings" pitchFamily="2" charset="2"/>
              <a:buChar char="q"/>
            </a:pPr>
            <a:r>
              <a:rPr lang="fa-IR" sz="2000" dirty="0" smtClean="0"/>
              <a:t>  استفاده از روشهاي قبلي در حمله به مواضع عراق </a:t>
            </a:r>
            <a:endParaRPr lang="en-US" sz="2000" dirty="0" smtClean="0"/>
          </a:p>
          <a:p>
            <a:pPr algn="r" rtl="1">
              <a:lnSpc>
                <a:spcPct val="150000"/>
              </a:lnSpc>
              <a:buFont typeface="Wingdings" pitchFamily="2" charset="2"/>
              <a:buChar char="q"/>
            </a:pPr>
            <a:r>
              <a:rPr lang="fa-IR" sz="2000" dirty="0" smtClean="0"/>
              <a:t>  ـحمايت نكردن از جناحها ( و عدم تثبيت طرفين واحدهاي خط شكن </a:t>
            </a:r>
            <a:r>
              <a:rPr lang="fa-IR" sz="2400" dirty="0" smtClean="0"/>
              <a:t>)</a:t>
            </a:r>
            <a:endParaRPr lang="en-US" sz="2400" dirty="0" smtClean="0"/>
          </a:p>
        </p:txBody>
      </p:sp>
    </p:spTree>
    <p:extLst>
      <p:ext uri="{BB962C8B-B14F-4D97-AF65-F5344CB8AC3E}">
        <p14:creationId xmlns:p14="http://schemas.microsoft.com/office/powerpoint/2010/main" val="154873390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84042" y="692696"/>
            <a:ext cx="7274768" cy="5137719"/>
          </a:xfrm>
        </p:spPr>
        <p:txBody>
          <a:bodyPr>
            <a:noAutofit/>
          </a:bodyPr>
          <a:lstStyle/>
          <a:p>
            <a:pPr marL="342900" indent="-342900" algn="justLow" rtl="1">
              <a:lnSpc>
                <a:spcPct val="150000"/>
              </a:lnSpc>
              <a:buFont typeface="Wingdings" pitchFamily="2" charset="2"/>
              <a:buChar char="q"/>
            </a:pPr>
            <a:r>
              <a:rPr lang="fa-IR" sz="2000" dirty="0" smtClean="0">
                <a:solidFill>
                  <a:schemeClr val="tx1"/>
                </a:solidFill>
              </a:rPr>
              <a:t>اهميت </a:t>
            </a:r>
            <a:r>
              <a:rPr lang="fa-IR" sz="2000" dirty="0">
                <a:solidFill>
                  <a:schemeClr val="tx1"/>
                </a:solidFill>
              </a:rPr>
              <a:t>زياد قائل نشدن به اين عمليات </a:t>
            </a:r>
            <a:r>
              <a:rPr lang="fa-IR" sz="2000" dirty="0" smtClean="0">
                <a:solidFill>
                  <a:schemeClr val="tx1"/>
                </a:solidFill>
              </a:rPr>
              <a:t>			</a:t>
            </a:r>
            <a:endParaRPr lang="en-US" sz="2000" dirty="0" smtClean="0">
              <a:solidFill>
                <a:schemeClr val="tx1"/>
              </a:solidFill>
            </a:endParaRPr>
          </a:p>
          <a:p>
            <a:pPr algn="justLow" rtl="1">
              <a:lnSpc>
                <a:spcPct val="150000"/>
              </a:lnSpc>
              <a:buFont typeface="Wingdings" pitchFamily="2" charset="2"/>
              <a:buChar char="q"/>
            </a:pPr>
            <a:r>
              <a:rPr lang="fa-IR" sz="2000" dirty="0" smtClean="0">
                <a:solidFill>
                  <a:schemeClr val="tx1"/>
                </a:solidFill>
              </a:rPr>
              <a:t>  محدوديت نقش واحدهاي زرهي و مكانيزه </a:t>
            </a:r>
            <a:endParaRPr lang="en-US" sz="2000" dirty="0" smtClean="0">
              <a:solidFill>
                <a:schemeClr val="tx1"/>
              </a:solidFill>
            </a:endParaRPr>
          </a:p>
          <a:p>
            <a:pPr algn="justLow" rtl="1">
              <a:lnSpc>
                <a:spcPct val="150000"/>
              </a:lnSpc>
              <a:buFont typeface="Wingdings" pitchFamily="2" charset="2"/>
              <a:buChar char="q"/>
            </a:pPr>
            <a:r>
              <a:rPr lang="fa-IR" sz="2000" dirty="0" smtClean="0">
                <a:solidFill>
                  <a:schemeClr val="tx1"/>
                </a:solidFill>
              </a:rPr>
              <a:t>  بايد </a:t>
            </a:r>
            <a:r>
              <a:rPr lang="fa-IR" sz="2000" dirty="0">
                <a:solidFill>
                  <a:schemeClr val="tx1"/>
                </a:solidFill>
              </a:rPr>
              <a:t>مواضع دفاعي در كنار رودخانه بعنوان اولين قدم اتخاذ مي </a:t>
            </a:r>
            <a:r>
              <a:rPr lang="fa-IR" sz="2000" dirty="0" smtClean="0">
                <a:solidFill>
                  <a:schemeClr val="tx1"/>
                </a:solidFill>
              </a:rPr>
              <a:t>شد </a:t>
            </a:r>
            <a:endParaRPr lang="en-US" sz="2000" dirty="0">
              <a:solidFill>
                <a:schemeClr val="tx1"/>
              </a:solidFill>
            </a:endParaRPr>
          </a:p>
          <a:p>
            <a:pPr algn="justLow" rtl="1">
              <a:lnSpc>
                <a:spcPct val="150000"/>
              </a:lnSpc>
              <a:buFont typeface="Wingdings" pitchFamily="2" charset="2"/>
              <a:buChar char="q"/>
            </a:pPr>
            <a:r>
              <a:rPr lang="fa-IR" sz="2000" dirty="0" smtClean="0">
                <a:solidFill>
                  <a:schemeClr val="tx1"/>
                </a:solidFill>
              </a:rPr>
              <a:t>  عدم </a:t>
            </a:r>
            <a:r>
              <a:rPr lang="fa-IR" sz="2000" dirty="0">
                <a:solidFill>
                  <a:schemeClr val="tx1"/>
                </a:solidFill>
              </a:rPr>
              <a:t>كنترل فرماندهي بر واحدهاي عمل كننده در عمق </a:t>
            </a:r>
            <a:endParaRPr lang="en-US" sz="2000" dirty="0">
              <a:solidFill>
                <a:schemeClr val="tx1"/>
              </a:solidFill>
            </a:endParaRPr>
          </a:p>
          <a:p>
            <a:pPr algn="justLow" rtl="1">
              <a:lnSpc>
                <a:spcPct val="150000"/>
              </a:lnSpc>
              <a:buFont typeface="Wingdings" pitchFamily="2" charset="2"/>
              <a:buChar char="q"/>
            </a:pPr>
            <a:r>
              <a:rPr lang="fa-IR" sz="2000" dirty="0" smtClean="0">
                <a:solidFill>
                  <a:schemeClr val="tx1"/>
                </a:solidFill>
              </a:rPr>
              <a:t>  خاموش </a:t>
            </a:r>
            <a:r>
              <a:rPr lang="fa-IR" sz="2000" dirty="0">
                <a:solidFill>
                  <a:schemeClr val="tx1"/>
                </a:solidFill>
              </a:rPr>
              <a:t>نكردن توپخانه دشمن </a:t>
            </a:r>
            <a:endParaRPr lang="en-US" sz="2000" dirty="0">
              <a:solidFill>
                <a:schemeClr val="tx1"/>
              </a:solidFill>
            </a:endParaRPr>
          </a:p>
          <a:p>
            <a:pPr algn="justLow" rtl="1">
              <a:lnSpc>
                <a:spcPct val="150000"/>
              </a:lnSpc>
              <a:buFont typeface="Wingdings" pitchFamily="2" charset="2"/>
              <a:buChar char="q"/>
            </a:pPr>
            <a:r>
              <a:rPr lang="fa-IR" sz="2000" dirty="0" smtClean="0">
                <a:solidFill>
                  <a:schemeClr val="tx1"/>
                </a:solidFill>
              </a:rPr>
              <a:t>  عدم </a:t>
            </a:r>
            <a:r>
              <a:rPr lang="fa-IR" sz="2000" dirty="0">
                <a:solidFill>
                  <a:schemeClr val="tx1"/>
                </a:solidFill>
              </a:rPr>
              <a:t>پيش بينيهاي لازم براي مقابله با حملات شيميائي عراق </a:t>
            </a:r>
            <a:endParaRPr lang="en-US" sz="2000" dirty="0">
              <a:solidFill>
                <a:schemeClr val="tx1"/>
              </a:solidFill>
            </a:endParaRPr>
          </a:p>
          <a:p>
            <a:pPr algn="justLow" rtl="1">
              <a:lnSpc>
                <a:spcPct val="150000"/>
              </a:lnSpc>
              <a:buFont typeface="Wingdings" pitchFamily="2" charset="2"/>
              <a:buChar char="q"/>
            </a:pPr>
            <a:r>
              <a:rPr lang="fa-IR" sz="2000" dirty="0" smtClean="0">
                <a:solidFill>
                  <a:schemeClr val="tx1"/>
                </a:solidFill>
              </a:rPr>
              <a:t>  بدي </a:t>
            </a:r>
            <a:r>
              <a:rPr lang="fa-IR" sz="2000" dirty="0">
                <a:solidFill>
                  <a:schemeClr val="tx1"/>
                </a:solidFill>
              </a:rPr>
              <a:t>اوضاع و احوال جوي </a:t>
            </a:r>
            <a:endParaRPr lang="en-US" sz="2000" dirty="0">
              <a:solidFill>
                <a:schemeClr val="tx1"/>
              </a:solidFill>
            </a:endParaRPr>
          </a:p>
          <a:p>
            <a:pPr algn="justLow" rtl="1">
              <a:lnSpc>
                <a:spcPct val="150000"/>
              </a:lnSpc>
              <a:buFont typeface="Wingdings" pitchFamily="2" charset="2"/>
              <a:buChar char="q"/>
            </a:pPr>
            <a:r>
              <a:rPr lang="fa-IR" sz="2000" dirty="0" smtClean="0">
                <a:solidFill>
                  <a:schemeClr val="tx1"/>
                </a:solidFill>
              </a:rPr>
              <a:t>  پيشروي </a:t>
            </a:r>
            <a:r>
              <a:rPr lang="fa-IR" sz="2000" dirty="0">
                <a:solidFill>
                  <a:schemeClr val="tx1"/>
                </a:solidFill>
              </a:rPr>
              <a:t>بدون كنترل </a:t>
            </a:r>
            <a:endParaRPr lang="en-US" sz="2000" dirty="0">
              <a:solidFill>
                <a:schemeClr val="tx1"/>
              </a:solidFill>
            </a:endParaRPr>
          </a:p>
          <a:p>
            <a:pPr algn="justLow">
              <a:lnSpc>
                <a:spcPct val="150000"/>
              </a:lnSpc>
            </a:pPr>
            <a:endParaRPr lang="en-US" sz="1600" dirty="0">
              <a:solidFill>
                <a:schemeClr val="tx1"/>
              </a:solidFill>
            </a:endParaRPr>
          </a:p>
        </p:txBody>
      </p:sp>
    </p:spTree>
    <p:extLst>
      <p:ext uri="{BB962C8B-B14F-4D97-AF65-F5344CB8AC3E}">
        <p14:creationId xmlns:p14="http://schemas.microsoft.com/office/powerpoint/2010/main" val="136604303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348880"/>
            <a:ext cx="7344816" cy="1362075"/>
          </a:xfrm>
        </p:spPr>
        <p:txBody>
          <a:bodyPr/>
          <a:lstStyle/>
          <a:p>
            <a:pPr algn="ctr"/>
            <a:r>
              <a:rPr lang="fa-IR" sz="4400" dirty="0" smtClean="0">
                <a:cs typeface="B Esfehan" pitchFamily="2" charset="-78"/>
              </a:rPr>
              <a:t>نقاط قوت نیروهای اسلام</a:t>
            </a:r>
            <a:endParaRPr lang="en-US" sz="4400" dirty="0">
              <a:cs typeface="B Esfehan"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31640" y="1196752"/>
            <a:ext cx="7056784" cy="4524315"/>
          </a:xfrm>
          <a:prstGeom prst="rect">
            <a:avLst/>
          </a:prstGeom>
          <a:noFill/>
        </p:spPr>
        <p:txBody>
          <a:bodyPr wrap="square" rtlCol="0">
            <a:spAutoFit/>
          </a:bodyPr>
          <a:lstStyle/>
          <a:p>
            <a:pPr algn="r" rtl="1">
              <a:lnSpc>
                <a:spcPct val="150000"/>
              </a:lnSpc>
              <a:buFont typeface="Wingdings" pitchFamily="2" charset="2"/>
              <a:buChar char="v"/>
            </a:pPr>
            <a:r>
              <a:rPr lang="fa-IR" sz="2400" dirty="0" smtClean="0"/>
              <a:t> سرعت گردآوري نيرو پس از انجام درگيريهاي گسترده</a:t>
            </a:r>
          </a:p>
          <a:p>
            <a:pPr algn="r" rtl="1">
              <a:lnSpc>
                <a:spcPct val="150000"/>
              </a:lnSpc>
              <a:buFont typeface="Wingdings" pitchFamily="2" charset="2"/>
              <a:buChar char="v"/>
            </a:pPr>
            <a:r>
              <a:rPr lang="fa-IR" sz="2400" dirty="0" smtClean="0"/>
              <a:t> موفقيت در نزديك شدن به نيروهاي عراقي و كوبيدن مواضع آنها</a:t>
            </a:r>
          </a:p>
          <a:p>
            <a:pPr algn="r" rtl="1">
              <a:lnSpc>
                <a:spcPct val="150000"/>
              </a:lnSpc>
              <a:buFont typeface="Wingdings" pitchFamily="2" charset="2"/>
              <a:buChar char="v"/>
            </a:pPr>
            <a:r>
              <a:rPr lang="fa-IR" sz="2400" dirty="0" smtClean="0"/>
              <a:t> انتخاب مناطق مناسب براي حمله بر عليه موانع عراق</a:t>
            </a:r>
          </a:p>
          <a:p>
            <a:pPr algn="r" rtl="1">
              <a:lnSpc>
                <a:spcPct val="150000"/>
              </a:lnSpc>
              <a:buFont typeface="Wingdings" pitchFamily="2" charset="2"/>
              <a:buChar char="v"/>
            </a:pPr>
            <a:r>
              <a:rPr lang="fa-IR" sz="2400" dirty="0" smtClean="0"/>
              <a:t> وارد كردن تلفات زياد به نيروهاي عراقي در حملات اوليه</a:t>
            </a:r>
          </a:p>
          <a:p>
            <a:pPr algn="r" rtl="1">
              <a:lnSpc>
                <a:spcPct val="150000"/>
              </a:lnSpc>
              <a:buFont typeface="Wingdings" pitchFamily="2" charset="2"/>
              <a:buChar char="v"/>
            </a:pPr>
            <a:r>
              <a:rPr lang="fa-IR" sz="2400" dirty="0" smtClean="0"/>
              <a:t> شهامت داشتن و پيشروي در عمق </a:t>
            </a:r>
          </a:p>
          <a:p>
            <a:pPr algn="r" rtl="1">
              <a:lnSpc>
                <a:spcPct val="150000"/>
              </a:lnSpc>
              <a:buFont typeface="Wingdings" pitchFamily="2" charset="2"/>
              <a:buChar char="v"/>
            </a:pPr>
            <a:r>
              <a:rPr lang="fa-IR" sz="2400" dirty="0" smtClean="0"/>
              <a:t> پايمردي نيروهاي اسلام </a:t>
            </a:r>
          </a:p>
          <a:p>
            <a:pPr algn="r" rtl="1">
              <a:lnSpc>
                <a:spcPct val="150000"/>
              </a:lnSpc>
              <a:buFont typeface="Wingdings" pitchFamily="2" charset="2"/>
              <a:buChar char="v"/>
            </a:pPr>
            <a:r>
              <a:rPr lang="fa-IR" sz="2400" dirty="0" smtClean="0"/>
              <a:t> شكــار تــانك </a:t>
            </a:r>
            <a:br>
              <a:rPr lang="fa-IR" sz="2400" dirty="0" smtClean="0"/>
            </a:br>
            <a:endParaRPr lang="fa-IR" sz="2400" dirty="0" smtClean="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564904"/>
            <a:ext cx="6715172" cy="1362075"/>
          </a:xfrm>
        </p:spPr>
        <p:txBody>
          <a:bodyPr/>
          <a:lstStyle/>
          <a:p>
            <a:pPr algn="ctr"/>
            <a:r>
              <a:rPr lang="fa-IR" sz="4400" dirty="0" smtClean="0">
                <a:cs typeface="B Esfehan" pitchFamily="2" charset="-78"/>
              </a:rPr>
              <a:t>نقاط قوت نيروهاي عراقي</a:t>
            </a:r>
            <a:endParaRPr lang="en-US" sz="4400" dirty="0">
              <a:cs typeface="B Esfehan"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55576" y="1124744"/>
            <a:ext cx="7632848" cy="4752795"/>
          </a:xfrm>
        </p:spPr>
        <p:txBody>
          <a:bodyPr>
            <a:noAutofit/>
          </a:bodyPr>
          <a:lstStyle/>
          <a:p>
            <a:pPr algn="r" rtl="1">
              <a:lnSpc>
                <a:spcPct val="200000"/>
              </a:lnSpc>
            </a:pPr>
            <a:r>
              <a:rPr lang="fa-IR" sz="2000" b="1" dirty="0">
                <a:solidFill>
                  <a:schemeClr val="tx1"/>
                </a:solidFill>
              </a:rPr>
              <a:t>نام </a:t>
            </a:r>
            <a:r>
              <a:rPr lang="fa-IR" sz="2000" b="1" dirty="0" smtClean="0">
                <a:solidFill>
                  <a:schemeClr val="tx1"/>
                </a:solidFill>
              </a:rPr>
              <a:t>عملیات ‌</a:t>
            </a:r>
            <a:r>
              <a:rPr lang="fa-IR" sz="2000" b="1" dirty="0">
                <a:solidFill>
                  <a:schemeClr val="tx1"/>
                </a:solidFill>
              </a:rPr>
              <a:t>: </a:t>
            </a:r>
            <a:r>
              <a:rPr lang="fa-IR" sz="2000" b="1" dirty="0" smtClean="0">
                <a:solidFill>
                  <a:schemeClr val="tx1"/>
                </a:solidFill>
              </a:rPr>
              <a:t> </a:t>
            </a:r>
            <a:r>
              <a:rPr lang="fa-IR" sz="2000" b="1" dirty="0" smtClean="0">
                <a:solidFill>
                  <a:srgbClr val="92D050"/>
                </a:solidFill>
              </a:rPr>
              <a:t>رمضــــان</a:t>
            </a:r>
            <a:r>
              <a:rPr lang="fa-IR" sz="2000" b="1" dirty="0">
                <a:solidFill>
                  <a:schemeClr val="tx1"/>
                </a:solidFill>
              </a:rPr>
              <a:t/>
            </a:r>
            <a:br>
              <a:rPr lang="fa-IR" sz="2000" b="1" dirty="0">
                <a:solidFill>
                  <a:schemeClr val="tx1"/>
                </a:solidFill>
              </a:rPr>
            </a:br>
            <a:r>
              <a:rPr lang="fa-IR" sz="2000" b="1" dirty="0">
                <a:solidFill>
                  <a:schemeClr val="tx1"/>
                </a:solidFill>
              </a:rPr>
              <a:t>زمان </a:t>
            </a:r>
            <a:r>
              <a:rPr lang="fa-IR" sz="2000" b="1" dirty="0" smtClean="0">
                <a:solidFill>
                  <a:schemeClr val="tx1"/>
                </a:solidFill>
              </a:rPr>
              <a:t>اجرا‌ :  </a:t>
            </a:r>
            <a:r>
              <a:rPr lang="fa-IR" sz="2000" b="1" dirty="0" smtClean="0">
                <a:solidFill>
                  <a:srgbClr val="92D050"/>
                </a:solidFill>
              </a:rPr>
              <a:t>23/4/1361  مصادف با 21 رمضــــان 1402 ه . ق</a:t>
            </a:r>
            <a:r>
              <a:rPr lang="fa-IR" sz="2000" b="1" dirty="0">
                <a:solidFill>
                  <a:schemeClr val="tx1"/>
                </a:solidFill>
              </a:rPr>
              <a:t/>
            </a:r>
            <a:br>
              <a:rPr lang="fa-IR" sz="2000" b="1" dirty="0">
                <a:solidFill>
                  <a:schemeClr val="tx1"/>
                </a:solidFill>
              </a:rPr>
            </a:br>
            <a:r>
              <a:rPr lang="fa-IR" sz="2000" b="1" dirty="0">
                <a:solidFill>
                  <a:schemeClr val="tx1"/>
                </a:solidFill>
              </a:rPr>
              <a:t>تلفات دشمن (کشته، زخمی یا </a:t>
            </a:r>
            <a:r>
              <a:rPr lang="fa-IR" sz="2000" b="1" dirty="0" smtClean="0">
                <a:solidFill>
                  <a:schemeClr val="tx1"/>
                </a:solidFill>
              </a:rPr>
              <a:t>اسیر)‌ :  </a:t>
            </a:r>
            <a:r>
              <a:rPr lang="fa-IR" sz="2000" b="1" dirty="0" smtClean="0">
                <a:solidFill>
                  <a:srgbClr val="92D050"/>
                </a:solidFill>
              </a:rPr>
              <a:t>8715</a:t>
            </a:r>
            <a:r>
              <a:rPr lang="fa-IR" sz="2000" b="1" dirty="0" smtClean="0">
                <a:solidFill>
                  <a:schemeClr val="tx1"/>
                </a:solidFill>
              </a:rPr>
              <a:t/>
            </a:r>
            <a:br>
              <a:rPr lang="fa-IR" sz="2000" b="1" dirty="0" smtClean="0">
                <a:solidFill>
                  <a:schemeClr val="tx1"/>
                </a:solidFill>
              </a:rPr>
            </a:br>
            <a:r>
              <a:rPr lang="fa-IR" sz="2000" b="1" dirty="0" smtClean="0">
                <a:solidFill>
                  <a:schemeClr val="tx1"/>
                </a:solidFill>
              </a:rPr>
              <a:t>رمز </a:t>
            </a:r>
            <a:r>
              <a:rPr lang="fa-IR" sz="2000" b="1" dirty="0">
                <a:solidFill>
                  <a:schemeClr val="tx1"/>
                </a:solidFill>
              </a:rPr>
              <a:t>عملیات‌</a:t>
            </a:r>
            <a:r>
              <a:rPr lang="fa-IR" sz="2000" b="1" dirty="0" smtClean="0">
                <a:solidFill>
                  <a:schemeClr val="tx1"/>
                </a:solidFill>
              </a:rPr>
              <a:t>:  </a:t>
            </a:r>
            <a:r>
              <a:rPr lang="fa-IR" sz="2000" b="1" dirty="0">
                <a:solidFill>
                  <a:srgbClr val="92D050"/>
                </a:solidFill>
              </a:rPr>
              <a:t>یا </a:t>
            </a:r>
            <a:r>
              <a:rPr lang="fa-IR" sz="2000" b="1" dirty="0" smtClean="0">
                <a:solidFill>
                  <a:srgbClr val="92D050"/>
                </a:solidFill>
              </a:rPr>
              <a:t>صــاحب الزمــان ادرکــنی</a:t>
            </a:r>
            <a:r>
              <a:rPr lang="fa-IR" sz="2000" b="1" dirty="0">
                <a:solidFill>
                  <a:schemeClr val="tx1"/>
                </a:solidFill>
              </a:rPr>
              <a:t/>
            </a:r>
            <a:br>
              <a:rPr lang="fa-IR" sz="2000" b="1" dirty="0">
                <a:solidFill>
                  <a:schemeClr val="tx1"/>
                </a:solidFill>
              </a:rPr>
            </a:br>
            <a:r>
              <a:rPr lang="fa-IR" sz="2000" b="1" dirty="0">
                <a:solidFill>
                  <a:schemeClr val="tx1"/>
                </a:solidFill>
              </a:rPr>
              <a:t>مکان اجرا: </a:t>
            </a:r>
            <a:r>
              <a:rPr lang="fa-IR" sz="2000" b="1" dirty="0">
                <a:solidFill>
                  <a:srgbClr val="92D050"/>
                </a:solidFill>
              </a:rPr>
              <a:t>منطقه عملیاتی شلمچه ـ شمال غربی خرمشهر و شرق بصره</a:t>
            </a:r>
            <a:r>
              <a:rPr lang="fa-IR" sz="2000" b="1" dirty="0">
                <a:solidFill>
                  <a:schemeClr val="tx1"/>
                </a:solidFill>
              </a:rPr>
              <a:t/>
            </a:r>
            <a:br>
              <a:rPr lang="fa-IR" sz="2000" b="1" dirty="0">
                <a:solidFill>
                  <a:schemeClr val="tx1"/>
                </a:solidFill>
              </a:rPr>
            </a:br>
            <a:r>
              <a:rPr lang="fa-IR" sz="2000" b="1" dirty="0" smtClean="0">
                <a:solidFill>
                  <a:schemeClr val="tx1"/>
                </a:solidFill>
              </a:rPr>
              <a:t>ارگانهای </a:t>
            </a:r>
            <a:r>
              <a:rPr lang="fa-IR" sz="2000" b="1" dirty="0">
                <a:solidFill>
                  <a:schemeClr val="tx1"/>
                </a:solidFill>
              </a:rPr>
              <a:t>عمل کننده‌: </a:t>
            </a:r>
            <a:r>
              <a:rPr lang="fa-IR" sz="2000" b="1" dirty="0">
                <a:solidFill>
                  <a:srgbClr val="92D050"/>
                </a:solidFill>
              </a:rPr>
              <a:t>سپاه پاسداران انقلاب اسلامی و نیروهای ارتش جمهوری </a:t>
            </a:r>
            <a:r>
              <a:rPr lang="fa-IR" sz="2000" b="1" dirty="0" smtClean="0">
                <a:solidFill>
                  <a:srgbClr val="92D050"/>
                </a:solidFill>
              </a:rPr>
              <a:t>اسلامی</a:t>
            </a:r>
            <a:r>
              <a:rPr lang="fa-IR" sz="2000" b="1" dirty="0">
                <a:solidFill>
                  <a:schemeClr val="tx1"/>
                </a:solidFill>
              </a:rPr>
              <a:t/>
            </a:r>
            <a:br>
              <a:rPr lang="fa-IR" sz="2000" b="1" dirty="0">
                <a:solidFill>
                  <a:schemeClr val="tx1"/>
                </a:solidFill>
              </a:rPr>
            </a:br>
            <a:r>
              <a:rPr lang="fa-IR" sz="2000" b="1" dirty="0">
                <a:solidFill>
                  <a:schemeClr val="tx1"/>
                </a:solidFill>
              </a:rPr>
              <a:t>اهداف عملیات:</a:t>
            </a:r>
            <a:r>
              <a:rPr lang="fa-IR" sz="2000" b="1" dirty="0">
                <a:solidFill>
                  <a:srgbClr val="92D050"/>
                </a:solidFill>
              </a:rPr>
              <a:t> فتح منطقه‌ای از خاک عراق و گرفتن امتیاز اراضی برای پایان عادلانه به جنگ دو ساله ـ طی 5 مرحله</a:t>
            </a:r>
            <a:endParaRPr lang="en-US" sz="2000" b="1" dirty="0">
              <a:solidFill>
                <a:srgbClr val="92D050"/>
              </a:solidFill>
            </a:endParaRPr>
          </a:p>
        </p:txBody>
      </p:sp>
    </p:spTree>
    <p:extLst>
      <p:ext uri="{BB962C8B-B14F-4D97-AF65-F5344CB8AC3E}">
        <p14:creationId xmlns:p14="http://schemas.microsoft.com/office/powerpoint/2010/main" val="32615809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28728" y="908720"/>
            <a:ext cx="6599656" cy="5163486"/>
          </a:xfrm>
        </p:spPr>
        <p:txBody>
          <a:bodyPr>
            <a:noAutofit/>
          </a:bodyPr>
          <a:lstStyle/>
          <a:p>
            <a:pPr algn="justLow" rtl="1">
              <a:lnSpc>
                <a:spcPct val="150000"/>
              </a:lnSpc>
              <a:buFont typeface="Wingdings" pitchFamily="2" charset="2"/>
              <a:buChar char="ü"/>
            </a:pPr>
            <a:r>
              <a:rPr lang="fa-IR" sz="2000" dirty="0" smtClean="0">
                <a:solidFill>
                  <a:schemeClr val="tx1"/>
                </a:solidFill>
              </a:rPr>
              <a:t>تجديد نظر در اتخاذ مواضع دفاعي قبلي</a:t>
            </a:r>
          </a:p>
          <a:p>
            <a:pPr algn="justLow" rtl="1">
              <a:lnSpc>
                <a:spcPct val="150000"/>
              </a:lnSpc>
              <a:buFont typeface="Wingdings" pitchFamily="2" charset="2"/>
              <a:buChar char="ü"/>
            </a:pPr>
            <a:r>
              <a:rPr lang="fa-IR" sz="2000" dirty="0" smtClean="0">
                <a:solidFill>
                  <a:schemeClr val="tx1"/>
                </a:solidFill>
              </a:rPr>
              <a:t>طراحي مواضع دفاعي جديد</a:t>
            </a:r>
          </a:p>
          <a:p>
            <a:pPr algn="justLow" rtl="1">
              <a:lnSpc>
                <a:spcPct val="150000"/>
              </a:lnSpc>
              <a:buFont typeface="Wingdings" pitchFamily="2" charset="2"/>
              <a:buChar char="ü"/>
            </a:pPr>
            <a:r>
              <a:rPr lang="fa-IR" sz="2000" dirty="0" smtClean="0">
                <a:solidFill>
                  <a:schemeClr val="tx1"/>
                </a:solidFill>
              </a:rPr>
              <a:t>وارد كردن سريع نيروهاي ذخيره </a:t>
            </a:r>
          </a:p>
          <a:p>
            <a:pPr algn="justLow" rtl="1">
              <a:lnSpc>
                <a:spcPct val="150000"/>
              </a:lnSpc>
              <a:buFont typeface="Wingdings" pitchFamily="2" charset="2"/>
              <a:buChar char="ü"/>
            </a:pPr>
            <a:r>
              <a:rPr lang="fa-IR" sz="2000" dirty="0" smtClean="0">
                <a:solidFill>
                  <a:schemeClr val="tx1"/>
                </a:solidFill>
              </a:rPr>
              <a:t>تامين آتش پشتيباني </a:t>
            </a:r>
          </a:p>
          <a:p>
            <a:pPr algn="justLow" rtl="1">
              <a:lnSpc>
                <a:spcPct val="150000"/>
              </a:lnSpc>
              <a:buFont typeface="Wingdings" pitchFamily="2" charset="2"/>
              <a:buChar char="ü"/>
            </a:pPr>
            <a:r>
              <a:rPr lang="fa-IR" sz="2000" dirty="0" smtClean="0">
                <a:solidFill>
                  <a:schemeClr val="tx1"/>
                </a:solidFill>
              </a:rPr>
              <a:t>عمق بخشيدن به مواضع دفاعي</a:t>
            </a:r>
          </a:p>
          <a:p>
            <a:pPr algn="justLow" rtl="1">
              <a:lnSpc>
                <a:spcPct val="150000"/>
              </a:lnSpc>
              <a:buFont typeface="Wingdings" pitchFamily="2" charset="2"/>
              <a:buChar char="ü"/>
            </a:pPr>
            <a:r>
              <a:rPr lang="fa-IR" sz="2000" dirty="0" smtClean="0">
                <a:solidFill>
                  <a:schemeClr val="tx1"/>
                </a:solidFill>
              </a:rPr>
              <a:t>كنار گذاشتن انديشه خاكريز داشتن </a:t>
            </a:r>
          </a:p>
          <a:p>
            <a:pPr algn="justLow" rtl="1">
              <a:lnSpc>
                <a:spcPct val="150000"/>
              </a:lnSpc>
              <a:buFont typeface="Wingdings" pitchFamily="2" charset="2"/>
              <a:buChar char="ü"/>
            </a:pPr>
            <a:r>
              <a:rPr lang="fa-IR" sz="2000" dirty="0" smtClean="0">
                <a:solidFill>
                  <a:schemeClr val="tx1"/>
                </a:solidFill>
              </a:rPr>
              <a:t>بهره گيري از پراكندگي نيروهاي اسلام </a:t>
            </a:r>
          </a:p>
          <a:p>
            <a:pPr algn="justLow" rtl="1">
              <a:lnSpc>
                <a:spcPct val="150000"/>
              </a:lnSpc>
              <a:buFont typeface="Wingdings" pitchFamily="2" charset="2"/>
              <a:buChar char="ü"/>
            </a:pPr>
            <a:r>
              <a:rPr lang="fa-IR" sz="2000" dirty="0" smtClean="0">
                <a:solidFill>
                  <a:schemeClr val="tx1"/>
                </a:solidFill>
              </a:rPr>
              <a:t> بارز بودن نقش هوانيروز</a:t>
            </a:r>
          </a:p>
          <a:p>
            <a:pPr algn="justLow" rtl="1">
              <a:lnSpc>
                <a:spcPct val="150000"/>
              </a:lnSpc>
              <a:buFont typeface="Wingdings" pitchFamily="2" charset="2"/>
              <a:buChar char="ü"/>
            </a:pPr>
            <a:r>
              <a:rPr lang="fa-IR" sz="2000" dirty="0" smtClean="0">
                <a:solidFill>
                  <a:schemeClr val="tx1"/>
                </a:solidFill>
              </a:rPr>
              <a:t>كسب اطلاعات مفيد </a:t>
            </a:r>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907704" y="2420888"/>
            <a:ext cx="5454367" cy="1152117"/>
          </a:xfrm>
        </p:spPr>
        <p:txBody>
          <a:bodyPr>
            <a:noAutofit/>
          </a:bodyPr>
          <a:lstStyle/>
          <a:p>
            <a:pPr algn="ctr"/>
            <a:r>
              <a:rPr lang="fa-IR" sz="4400" b="1" dirty="0" smtClean="0">
                <a:solidFill>
                  <a:schemeClr val="tx1"/>
                </a:solidFill>
                <a:cs typeface="B Esfehan" pitchFamily="2" charset="-78"/>
              </a:rPr>
              <a:t>نقاط ضعف نيروهاي عراق</a:t>
            </a:r>
            <a:endParaRPr lang="fa-IR" sz="4400" b="1" dirty="0">
              <a:solidFill>
                <a:schemeClr val="tx1"/>
              </a:solidFill>
              <a:cs typeface="B Esfehan"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63688" y="1700808"/>
            <a:ext cx="5884849" cy="3286137"/>
          </a:xfrm>
        </p:spPr>
        <p:txBody>
          <a:bodyPr>
            <a:noAutofit/>
          </a:bodyPr>
          <a:lstStyle/>
          <a:p>
            <a:pPr algn="justLow" rtl="1">
              <a:lnSpc>
                <a:spcPct val="150000"/>
              </a:lnSpc>
              <a:buFont typeface="Wingdings" pitchFamily="2" charset="2"/>
              <a:buChar char="Ø"/>
            </a:pPr>
            <a:r>
              <a:rPr lang="fa-IR" sz="2000" dirty="0" smtClean="0">
                <a:solidFill>
                  <a:schemeClr val="tx1"/>
                </a:solidFill>
              </a:rPr>
              <a:t>  عليرغم آمادگي كامل آنان ، مواضع دفاعي آنان درهم شكسته شد</a:t>
            </a:r>
          </a:p>
          <a:p>
            <a:pPr algn="justLow" rtl="1">
              <a:lnSpc>
                <a:spcPct val="150000"/>
              </a:lnSpc>
              <a:buFont typeface="Wingdings" pitchFamily="2" charset="2"/>
              <a:buChar char="Ø"/>
            </a:pPr>
            <a:r>
              <a:rPr lang="fa-IR" sz="2000" dirty="0" smtClean="0">
                <a:solidFill>
                  <a:schemeClr val="tx1"/>
                </a:solidFill>
              </a:rPr>
              <a:t>  حدفاصل بين لشكرها و ستون ها</a:t>
            </a:r>
          </a:p>
          <a:p>
            <a:pPr algn="justLow" rtl="1">
              <a:lnSpc>
                <a:spcPct val="150000"/>
              </a:lnSpc>
              <a:buFont typeface="Wingdings" pitchFamily="2" charset="2"/>
              <a:buChar char="Ø"/>
            </a:pPr>
            <a:r>
              <a:rPr lang="fa-IR" sz="2000" dirty="0" smtClean="0">
                <a:solidFill>
                  <a:schemeClr val="tx1"/>
                </a:solidFill>
              </a:rPr>
              <a:t>  گستردگي جبهه برخي از لشكرها و ستونها</a:t>
            </a:r>
          </a:p>
          <a:p>
            <a:pPr algn="justLow" rtl="1">
              <a:lnSpc>
                <a:spcPct val="150000"/>
              </a:lnSpc>
              <a:buFont typeface="Wingdings" pitchFamily="2" charset="2"/>
              <a:buChar char="Ø"/>
            </a:pPr>
            <a:r>
              <a:rPr lang="fa-IR" sz="2000" dirty="0" smtClean="0">
                <a:solidFill>
                  <a:schemeClr val="tx1"/>
                </a:solidFill>
              </a:rPr>
              <a:t>  تسلط بر اراضي ممنوعه</a:t>
            </a:r>
          </a:p>
          <a:p>
            <a:pPr algn="justLow" rtl="1">
              <a:lnSpc>
                <a:spcPct val="150000"/>
              </a:lnSpc>
              <a:buFont typeface="Wingdings" pitchFamily="2" charset="2"/>
              <a:buChar char="Ø"/>
            </a:pPr>
            <a:r>
              <a:rPr lang="fa-IR" sz="2000" dirty="0" smtClean="0">
                <a:solidFill>
                  <a:schemeClr val="tx1"/>
                </a:solidFill>
              </a:rPr>
              <a:t>  زيانهاي زرهي </a:t>
            </a:r>
          </a:p>
          <a:p>
            <a:pPr algn="justLow" rtl="1">
              <a:lnSpc>
                <a:spcPct val="150000"/>
              </a:lnSpc>
              <a:buFont typeface="Wingdings" pitchFamily="2" charset="2"/>
              <a:buChar char="Ø"/>
            </a:pPr>
            <a:endParaRPr lang="fa-IR" sz="20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36" y="2714620"/>
            <a:ext cx="4000528" cy="1362075"/>
          </a:xfrm>
        </p:spPr>
        <p:txBody>
          <a:bodyPr/>
          <a:lstStyle/>
          <a:p>
            <a:pPr algn="ctr" rtl="1"/>
            <a:r>
              <a:rPr lang="fa-IR" sz="4800" b="1" dirty="0" smtClean="0">
                <a:cs typeface="B Esfehan" pitchFamily="2" charset="-78"/>
              </a:rPr>
              <a:t>خاطــــرات</a:t>
            </a:r>
            <a:endParaRPr lang="en-US" sz="4800" b="1" dirty="0">
              <a:cs typeface="B Esfehan" pitchFamily="2" charset="-78"/>
            </a:endParaRPr>
          </a:p>
        </p:txBody>
      </p:sp>
    </p:spTree>
    <p:extLst>
      <p:ext uri="{BB962C8B-B14F-4D97-AF65-F5344CB8AC3E}">
        <p14:creationId xmlns:p14="http://schemas.microsoft.com/office/powerpoint/2010/main" val="73903855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eft Arrow 3"/>
          <p:cNvSpPr/>
          <p:nvPr/>
        </p:nvSpPr>
        <p:spPr>
          <a:xfrm>
            <a:off x="3012578" y="2708920"/>
            <a:ext cx="2952328" cy="12241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bg1"/>
                </a:solidFill>
              </a:rPr>
              <a:t>سردار عباس </a:t>
            </a:r>
            <a:r>
              <a:rPr lang="fa-IR" sz="2000" dirty="0" smtClean="0">
                <a:solidFill>
                  <a:schemeClr val="bg1"/>
                </a:solidFill>
              </a:rPr>
              <a:t>سرخیلی</a:t>
            </a:r>
            <a:endParaRPr lang="en-US" sz="2000" dirty="0">
              <a:solidFill>
                <a:schemeClr val="bg1"/>
              </a:solidFill>
            </a:endParaRPr>
          </a:p>
        </p:txBody>
      </p:sp>
    </p:spTree>
    <p:extLst>
      <p:ext uri="{BB962C8B-B14F-4D97-AF65-F5344CB8AC3E}">
        <p14:creationId xmlns:p14="http://schemas.microsoft.com/office/powerpoint/2010/main" val="3425964329"/>
      </p:ext>
    </p:extLst>
  </p:cSld>
  <p:clrMapOvr>
    <a:masterClrMapping/>
  </p:clrMapOvr>
  <mc:AlternateContent xmlns:mc="http://schemas.openxmlformats.org/markup-compatibility/2006">
    <mc:Choice xmlns:p14="http://schemas.microsoft.com/office/powerpoint/2010/main" Requires="p14">
      <p:transition spd="slow" p14:dur="1500">
        <p14:ripple dir="ld"/>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51520" y="692696"/>
            <a:ext cx="8451009" cy="5785222"/>
          </a:xfrm>
        </p:spPr>
        <p:txBody>
          <a:bodyPr>
            <a:noAutofit/>
          </a:bodyPr>
          <a:lstStyle/>
          <a:p>
            <a:pPr algn="justLow" rtl="1">
              <a:lnSpc>
                <a:spcPct val="170000"/>
              </a:lnSpc>
            </a:pPr>
            <a:r>
              <a:rPr lang="fa-IR" sz="2000" dirty="0">
                <a:solidFill>
                  <a:schemeClr val="tx1"/>
                </a:solidFill>
              </a:rPr>
              <a:t>عملیات رمضان دارای قرارگاه‌های «قدس، فجر، فتح و نصر» بود و من به عنوان مسئول تیپ زرهی قرارگاه قدس مشغول به كار شدم. قرارگاه قدس در عملیات رمضان دارای دو تیپ بعثت به فرماندهی شهید امینی و تیپ 41 ثارالله به فرماندهی حاج قاسم سلیمان بود. </a:t>
            </a:r>
            <a:br>
              <a:rPr lang="fa-IR" sz="2000" dirty="0">
                <a:solidFill>
                  <a:schemeClr val="tx1"/>
                </a:solidFill>
              </a:rPr>
            </a:br>
            <a:r>
              <a:rPr lang="fa-IR" sz="2000" dirty="0">
                <a:solidFill>
                  <a:schemeClr val="tx1"/>
                </a:solidFill>
              </a:rPr>
              <a:t>عملیات رمضان برخلاف عقب‌نشینی‌هایش موفق بود، چرا كه توانستیم از دژ مرزی ایران تا پاسگاه «زید» به فاصله 10 كیلومتر وارد خاك عراق شویم و تا پشت دیوارهای شهر بصره و كانال پرورش ماهی پیشروی كنیم. عراق دارای جدید‌ترین استحكامات مثلثی شكل بود كه به صورت مثلثی و كیلومتری آنها را ایجاد كرده بود. مثلث‌های زرهی دشمن به شكلی طراحی شده بود كه ضلع دوم آن نامعلوم بود و این نكته را می‌رساند كه توان نظامی روس‌ها و اسرائیلی‌ها، عراقی‌ها را در این عملیات مورد حمایت قرار داده است. كانال پرورش ماهی با داشتن 30 كیلومتر طول و یك كیلومتر عرض در نزدیكی «تنومه و بصره» به عنوان بزرگترین مانع برای پیشروی ما محسوب شد.</a:t>
            </a:r>
            <a:br>
              <a:rPr lang="fa-IR" sz="2000" dirty="0">
                <a:solidFill>
                  <a:schemeClr val="tx1"/>
                </a:solidFill>
              </a:rPr>
            </a:br>
            <a:endParaRPr lang="en-US" sz="2000" dirty="0">
              <a:solidFill>
                <a:schemeClr val="tx1"/>
              </a:solidFill>
            </a:endParaRPr>
          </a:p>
        </p:txBody>
      </p:sp>
      <p:sp>
        <p:nvSpPr>
          <p:cNvPr id="4" name="Left Arrow 3"/>
          <p:cNvSpPr/>
          <p:nvPr/>
        </p:nvSpPr>
        <p:spPr>
          <a:xfrm>
            <a:off x="179512" y="6059185"/>
            <a:ext cx="1296144" cy="62534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bg1"/>
                </a:solidFill>
              </a:rPr>
              <a:t>ادامـــــه </a:t>
            </a:r>
            <a:endParaRPr lang="en-US" dirty="0">
              <a:solidFill>
                <a:schemeClr val="bg1"/>
              </a:solidFill>
            </a:endParaRPr>
          </a:p>
        </p:txBody>
      </p:sp>
    </p:spTree>
    <p:extLst>
      <p:ext uri="{BB962C8B-B14F-4D97-AF65-F5344CB8AC3E}">
        <p14:creationId xmlns:p14="http://schemas.microsoft.com/office/powerpoint/2010/main" val="1618651222"/>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196752"/>
            <a:ext cx="7885113" cy="3765773"/>
          </a:xfrm>
        </p:spPr>
        <p:txBody>
          <a:bodyPr>
            <a:normAutofit/>
          </a:bodyPr>
          <a:lstStyle/>
          <a:p>
            <a:pPr algn="justLow" rtl="1">
              <a:lnSpc>
                <a:spcPct val="150000"/>
              </a:lnSpc>
            </a:pPr>
            <a:r>
              <a:rPr lang="fa-IR" sz="2000" dirty="0">
                <a:solidFill>
                  <a:schemeClr val="tx1"/>
                </a:solidFill>
              </a:rPr>
              <a:t>این رزمنده دوران دفاع مقدس با بیان خاطراتی از شهید «ناهیدی» در عملیات رمضان خاطرنشان كرد: شهید ناهیدی، اهل تهران بود و علاوه بر اینكه در دانشگاه درس می‌خواند با لباس بسیجی به جبهه می‌آمد و با ابتكارات خودش توانست خدمات زیادی را انجام دهد. زمانی كه در قرارگاه نصر با حسن باقری كار می‌كردم شهید ناهیدی با نامه‌ای كه از رحیم صفوی در دست داشت به ما ملحق شد و با كوچكترین امكانات و به تنهایی توانست 2 عدد توپ را با ماشین كشنده در «دار خوئین» به دست ما برساند تا در عملیات مورد استفاده قرار دهیم و انگیزه بالای او به همراه شهید یزدانی برای سایر نیروها مثال‌زدنی بود.</a:t>
            </a:r>
            <a:endParaRPr lang="en-US" sz="1800" dirty="0"/>
          </a:p>
        </p:txBody>
      </p:sp>
    </p:spTree>
    <p:extLst>
      <p:ext uri="{BB962C8B-B14F-4D97-AF65-F5344CB8AC3E}">
        <p14:creationId xmlns:p14="http://schemas.microsoft.com/office/powerpoint/2010/main" val="3362789127"/>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eft Arrow 3"/>
          <p:cNvSpPr/>
          <p:nvPr/>
        </p:nvSpPr>
        <p:spPr>
          <a:xfrm>
            <a:off x="2987824" y="2564904"/>
            <a:ext cx="2880320" cy="11521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bg1"/>
                </a:solidFill>
              </a:rPr>
              <a:t>امیر بازنشسته تراب ذاكری</a:t>
            </a:r>
            <a:endParaRPr lang="en-US" dirty="0">
              <a:solidFill>
                <a:schemeClr val="bg1"/>
              </a:solidFill>
            </a:endParaRPr>
          </a:p>
        </p:txBody>
      </p:sp>
    </p:spTree>
    <p:extLst>
      <p:ext uri="{BB962C8B-B14F-4D97-AF65-F5344CB8AC3E}">
        <p14:creationId xmlns:p14="http://schemas.microsoft.com/office/powerpoint/2010/main" val="3400901028"/>
      </p:ext>
    </p:extLst>
  </p:cSld>
  <p:clrMapOvr>
    <a:masterClrMapping/>
  </p:clrMapOvr>
  <mc:AlternateContent xmlns:mc="http://schemas.openxmlformats.org/markup-compatibility/2006">
    <mc:Choice xmlns:p14="http://schemas.microsoft.com/office/powerpoint/2010/main" Requires="p14">
      <p:transition spd="slow" p14:dur="1500">
        <p14:ripple dir="ld"/>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9552" y="980728"/>
            <a:ext cx="7885113" cy="4917901"/>
          </a:xfrm>
        </p:spPr>
        <p:txBody>
          <a:bodyPr>
            <a:noAutofit/>
          </a:bodyPr>
          <a:lstStyle/>
          <a:p>
            <a:pPr algn="justLow" rtl="1">
              <a:lnSpc>
                <a:spcPct val="160000"/>
              </a:lnSpc>
            </a:pPr>
            <a:r>
              <a:rPr lang="fa-IR" sz="2000" dirty="0">
                <a:solidFill>
                  <a:schemeClr val="tx1"/>
                </a:solidFill>
              </a:rPr>
              <a:t/>
            </a:r>
            <a:br>
              <a:rPr lang="fa-IR" sz="2000" dirty="0">
                <a:solidFill>
                  <a:schemeClr val="tx1"/>
                </a:solidFill>
              </a:rPr>
            </a:br>
            <a:r>
              <a:rPr lang="fa-IR" sz="2000" dirty="0">
                <a:solidFill>
                  <a:srgbClr val="C00000"/>
                </a:solidFill>
              </a:rPr>
              <a:t>امیر بازنشسته تراب ذاكری، افسر اطلاعات قرارگاه كربلا در عملیات رمضان: </a:t>
            </a:r>
            <a:r>
              <a:rPr lang="fa-IR" sz="2000" dirty="0">
                <a:solidFill>
                  <a:schemeClr val="tx1"/>
                </a:solidFill>
              </a:rPr>
              <a:t/>
            </a:r>
            <a:br>
              <a:rPr lang="fa-IR" sz="2000" dirty="0">
                <a:solidFill>
                  <a:schemeClr val="tx1"/>
                </a:solidFill>
              </a:rPr>
            </a:br>
            <a:r>
              <a:rPr lang="fa-IR" sz="2000" dirty="0">
                <a:solidFill>
                  <a:schemeClr val="tx1"/>
                </a:solidFill>
              </a:rPr>
              <a:t>ما سرمست پیروزی‌های گذشته بودیم و دشمن را به درستی احصا نكردیم در حالی كه رژیم بعث با انجام تغییرات عمده پس از عملیات بیت‌المقدس، زمین را به كلی مسلح كرده و به بازسازی توان تحلیل رفته خود پرداخت.هماهنگی در این عملیات به درستی وجود نداشت و فرماندهان عملیات دچار اشكالاتی مانند وحدت فرماندهی شدند و این امر در ستادها نیز به چشم می‌خورد. عملیات رمضان در سه مرحله طراحی شده بود اما در 5 مرحله اجرا شد.</a:t>
            </a:r>
            <a:br>
              <a:rPr lang="fa-IR" sz="2000" dirty="0">
                <a:solidFill>
                  <a:schemeClr val="tx1"/>
                </a:solidFill>
              </a:rPr>
            </a:br>
            <a:r>
              <a:rPr lang="fa-IR" sz="2000" dirty="0">
                <a:solidFill>
                  <a:schemeClr val="tx1"/>
                </a:solidFill>
              </a:rPr>
              <a:t>در این عملیات توانستیم دستاوردهای بزرگی از جمله انهدام بخش عمده‌ای از تجهیزات زرهی دشمن، نفوذ به عمق خاک عراق و نشان دادن عزم جمهوری اسلامی ایران برای تنبیه متجاوز را به دست آوردیم، اما نتوانستیم هدف اصلی این عملیات یعنی تصرف شهر بصره را محقق كنیم.</a:t>
            </a:r>
            <a:endParaRPr lang="en-US" sz="2000" dirty="0">
              <a:solidFill>
                <a:schemeClr val="tx1"/>
              </a:solidFill>
            </a:endParaRPr>
          </a:p>
        </p:txBody>
      </p:sp>
    </p:spTree>
    <p:extLst>
      <p:ext uri="{BB962C8B-B14F-4D97-AF65-F5344CB8AC3E}">
        <p14:creationId xmlns:p14="http://schemas.microsoft.com/office/powerpoint/2010/main" val="1007474634"/>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eft Arrow 3"/>
          <p:cNvSpPr/>
          <p:nvPr/>
        </p:nvSpPr>
        <p:spPr>
          <a:xfrm>
            <a:off x="2933069" y="2636912"/>
            <a:ext cx="2922624" cy="129614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schemeClr val="bg1"/>
                </a:solidFill>
              </a:rPr>
              <a:t>امیر سرتیپ غلامعلی جانگداز</a:t>
            </a:r>
            <a:endParaRPr lang="en-US" dirty="0">
              <a:solidFill>
                <a:schemeClr val="bg1"/>
              </a:solidFill>
            </a:endParaRPr>
          </a:p>
        </p:txBody>
      </p:sp>
    </p:spTree>
    <p:extLst>
      <p:ext uri="{BB962C8B-B14F-4D97-AF65-F5344CB8AC3E}">
        <p14:creationId xmlns:p14="http://schemas.microsoft.com/office/powerpoint/2010/main" val="3612963462"/>
      </p:ext>
    </p:extLst>
  </p:cSld>
  <p:clrMapOvr>
    <a:masterClrMapping/>
  </p:clrMapOvr>
  <mc:AlternateContent xmlns:mc="http://schemas.openxmlformats.org/markup-compatibility/2006">
    <mc:Choice xmlns:p14="http://schemas.microsoft.com/office/powerpoint/2010/main" Requires="p14">
      <p:transition spd="slow" p14:dur="1500">
        <p14:ripple dir="ld"/>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28792" y="1017304"/>
            <a:ext cx="6540244" cy="3024336"/>
          </a:xfrm>
        </p:spPr>
        <p:txBody>
          <a:bodyPr numCol="1">
            <a:noAutofit/>
          </a:bodyPr>
          <a:lstStyle/>
          <a:p>
            <a:pPr algn="justLow" rtl="1">
              <a:lnSpc>
                <a:spcPct val="150000"/>
              </a:lnSpc>
            </a:pPr>
            <a:r>
              <a:rPr lang="fa-IR" sz="2000" dirty="0">
                <a:solidFill>
                  <a:schemeClr val="tx1"/>
                </a:solidFill>
              </a:rPr>
              <a:t>سه قرارگاه فجر، فتح و نصر در این عملیات زیر نظر قرارگاه مرکزی مشترک کربلا، آماده اجرای عملیات شدند و مطابق طرح ريزي در قرارگاه كربلا جبهه ايران شكل گرفت، این عملیات در واقع طرح عملياتي كربلاي 4 بود كه به دليل اجراي آن در ماه رمضان «عمليات </a:t>
            </a:r>
            <a:r>
              <a:rPr lang="fa-IR" sz="2000" dirty="0" smtClean="0">
                <a:solidFill>
                  <a:schemeClr val="tx1"/>
                </a:solidFill>
              </a:rPr>
              <a:t>رمضــان» </a:t>
            </a:r>
            <a:r>
              <a:rPr lang="fa-IR" sz="2000" dirty="0">
                <a:solidFill>
                  <a:schemeClr val="tx1"/>
                </a:solidFill>
              </a:rPr>
              <a:t>نام گرفت.</a:t>
            </a:r>
            <a:endParaRPr lang="en-US" sz="2000" dirty="0">
              <a:solidFill>
                <a:schemeClr val="tx1"/>
              </a:solidFill>
            </a:endParaRPr>
          </a:p>
        </p:txBody>
      </p:sp>
      <p:sp>
        <p:nvSpPr>
          <p:cNvPr id="2" name="Rectangle 1"/>
          <p:cNvSpPr/>
          <p:nvPr/>
        </p:nvSpPr>
        <p:spPr>
          <a:xfrm>
            <a:off x="1403648" y="4108496"/>
            <a:ext cx="6480720" cy="1015663"/>
          </a:xfrm>
          <a:prstGeom prst="rect">
            <a:avLst/>
          </a:prstGeom>
        </p:spPr>
        <p:txBody>
          <a:bodyPr wrap="square">
            <a:spAutoFit/>
          </a:bodyPr>
          <a:lstStyle/>
          <a:p>
            <a:pPr lvl="0" algn="justLow" rtl="1">
              <a:lnSpc>
                <a:spcPct val="150000"/>
              </a:lnSpc>
            </a:pPr>
            <a:r>
              <a:rPr lang="fa-IR" sz="2000" dirty="0">
                <a:solidFill>
                  <a:srgbClr val="FFFFFF"/>
                </a:solidFill>
                <a:latin typeface="Tahoma"/>
              </a:rPr>
              <a:t>در اين عمليات 10 تيپ از سپاه پاسداران و دو لشكر از نيروي زميني ارتش جمهوري اسلامي ايران حضور داشتند كه تحت امر 4 قرارگاه عملياتي بودند</a:t>
            </a:r>
            <a:endParaRPr lang="en-US" sz="2000" dirty="0">
              <a:solidFill>
                <a:srgbClr val="FFFFFF"/>
              </a:solidFill>
            </a:endParaRPr>
          </a:p>
        </p:txBody>
      </p:sp>
    </p:spTree>
    <p:extLst>
      <p:ext uri="{BB962C8B-B14F-4D97-AF65-F5344CB8AC3E}">
        <p14:creationId xmlns:p14="http://schemas.microsoft.com/office/powerpoint/2010/main" val="11435355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59633" y="1700808"/>
            <a:ext cx="6912768" cy="2253605"/>
          </a:xfrm>
        </p:spPr>
        <p:txBody>
          <a:bodyPr>
            <a:noAutofit/>
          </a:bodyPr>
          <a:lstStyle/>
          <a:p>
            <a:pPr algn="justLow" rtl="1">
              <a:lnSpc>
                <a:spcPct val="150000"/>
              </a:lnSpc>
            </a:pPr>
            <a:r>
              <a:rPr lang="fa-IR" sz="2000" b="1" dirty="0">
                <a:solidFill>
                  <a:schemeClr val="tx1"/>
                </a:solidFill>
              </a:rPr>
              <a:t>ما در عملیات رمضان یک ابتکار هم به خرج دادیم و صدای لودر و بولدوزر را ضبط کردیم. در منطقه‌ای که مهندسی ما کار نمی‌کرد این صدا را پخش کردیم تا دشمن گمراه شود؛ به این خاطر که به شدت روی بچه‌های مهندسی ما شلیک می‌کردند.</a:t>
            </a:r>
            <a:endParaRPr lang="en-US" sz="2000" dirty="0">
              <a:solidFill>
                <a:schemeClr val="tx1"/>
              </a:solidFill>
            </a:endParaRPr>
          </a:p>
        </p:txBody>
      </p:sp>
    </p:spTree>
    <p:extLst>
      <p:ext uri="{BB962C8B-B14F-4D97-AF65-F5344CB8AC3E}">
        <p14:creationId xmlns:p14="http://schemas.microsoft.com/office/powerpoint/2010/main" val="99457567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eft Arrow 3"/>
          <p:cNvSpPr/>
          <p:nvPr/>
        </p:nvSpPr>
        <p:spPr>
          <a:xfrm>
            <a:off x="3037797" y="2376024"/>
            <a:ext cx="2952329" cy="13487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schemeClr val="bg1"/>
                </a:solidFill>
              </a:rPr>
              <a:t>سردار جعفر جهروتی</a:t>
            </a:r>
            <a:endParaRPr lang="en-US" dirty="0">
              <a:solidFill>
                <a:schemeClr val="bg1"/>
              </a:solidFill>
            </a:endParaRPr>
          </a:p>
        </p:txBody>
      </p:sp>
    </p:spTree>
    <p:extLst>
      <p:ext uri="{BB962C8B-B14F-4D97-AF65-F5344CB8AC3E}">
        <p14:creationId xmlns:p14="http://schemas.microsoft.com/office/powerpoint/2010/main" val="2370139739"/>
      </p:ext>
    </p:extLst>
  </p:cSld>
  <p:clrMapOvr>
    <a:masterClrMapping/>
  </p:clrMapOvr>
  <mc:AlternateContent xmlns:mc="http://schemas.openxmlformats.org/markup-compatibility/2006">
    <mc:Choice xmlns:p14="http://schemas.microsoft.com/office/powerpoint/2010/main" Requires="p14">
      <p:transition spd="slow" p14:dur="1500">
        <p14:ripple dir="ld"/>
      </p:transition>
    </mc:Choice>
    <mc:Fallback>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62537" y="317326"/>
            <a:ext cx="8352928" cy="5688632"/>
          </a:xfrm>
        </p:spPr>
        <p:txBody>
          <a:bodyPr>
            <a:noAutofit/>
          </a:bodyPr>
          <a:lstStyle/>
          <a:p>
            <a:pPr algn="justLow" rtl="1">
              <a:lnSpc>
                <a:spcPct val="170000"/>
              </a:lnSpc>
            </a:pPr>
            <a:r>
              <a:rPr lang="fa-IR" sz="1800" b="1" dirty="0">
                <a:solidFill>
                  <a:schemeClr val="tx1"/>
                </a:solidFill>
              </a:rPr>
              <a:t>مرحله دوم عملیات رمضان که شد، ما نبودیم. یعنی تیپ در سوریه و لبنان بود. وقتی برگشتیم، شهید همت مسوولیت تیم را برعهده گرفت. من در مرحلة پنجم عملیات مسوولیت مهندسی رزمی را بر عهده داشتم و مسوولیت گردان تخریب هم به عهده من بود. ماموریت ما جوری بود که روز و شب باید کار می‌کردیم.گردان تخریب باید جلوی گردان‌های عمل‌کننده راه می‌افتاد و معبر باز می‌کرد و برای مهندسی هم باید 17کیلومتر خاکریز می‌زدیم تا کاری کنیم که دشمن از پهلو نتواند سمت ما بیاید و مجبور شود نیرو‌ها را دور بزند. روبه‌روی ما مثلثی‌ها و کانال پرورش ماهی قرار داشت و سمت راست ما خالی بود. </a:t>
            </a:r>
            <a:endParaRPr lang="fa-IR" sz="1800" b="1" dirty="0" smtClean="0">
              <a:solidFill>
                <a:schemeClr val="tx1"/>
              </a:solidFill>
            </a:endParaRPr>
          </a:p>
          <a:p>
            <a:pPr algn="justLow" rtl="1">
              <a:lnSpc>
                <a:spcPct val="170000"/>
              </a:lnSpc>
            </a:pPr>
            <a:r>
              <a:rPr lang="fa-IR" sz="1800" b="1" dirty="0" smtClean="0">
                <a:solidFill>
                  <a:schemeClr val="tx1"/>
                </a:solidFill>
              </a:rPr>
              <a:t>ما </a:t>
            </a:r>
            <a:r>
              <a:rPr lang="fa-IR" sz="1800" b="1" dirty="0">
                <a:solidFill>
                  <a:schemeClr val="tx1"/>
                </a:solidFill>
              </a:rPr>
              <a:t>در این عملیات با حاج همت مشورت کردیم که بیاییم با وجود طولانی بودن خاکریز، شب قبل از عملیات یک مقدار از خاکریز را به سمت خاکریز دشمن بزنیم. این کار را شروع کردیم و همین باعث شد دشمن از عملیات ما مطلع شود. ولی چاره دیگری نداشتیم. این خاکریز باید بین خط ما و خط عراقی‌ها زده می‌شد؛ یعنی میان مرز و کانال پرورش ماهی و مثلثی‌ها. شب قبل از آن مقداری خاکریز زده بودیم و آن شب باید برای ادامه خاکریز قبلی، خاکریز عراقی‌ها را رد می‌کردیم و می‌رفتیم سمت مثلثی </a:t>
            </a:r>
            <a:r>
              <a:rPr lang="fa-IR" sz="1800" b="1" dirty="0" smtClean="0">
                <a:solidFill>
                  <a:schemeClr val="tx1"/>
                </a:solidFill>
              </a:rPr>
              <a:t>سوم. </a:t>
            </a:r>
            <a:endParaRPr lang="fa-IR" sz="1800" b="1" dirty="0">
              <a:solidFill>
                <a:schemeClr val="tx1"/>
              </a:solidFill>
            </a:endParaRPr>
          </a:p>
        </p:txBody>
      </p:sp>
      <p:sp>
        <p:nvSpPr>
          <p:cNvPr id="4" name="Left Arrow 3"/>
          <p:cNvSpPr/>
          <p:nvPr/>
        </p:nvSpPr>
        <p:spPr>
          <a:xfrm>
            <a:off x="179512" y="6046680"/>
            <a:ext cx="1440160" cy="72007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bg1"/>
                </a:solidFill>
              </a:rPr>
              <a:t>ادامــــــه</a:t>
            </a:r>
            <a:endParaRPr lang="en-US" dirty="0">
              <a:solidFill>
                <a:schemeClr val="bg1"/>
              </a:solidFill>
            </a:endParaRPr>
          </a:p>
        </p:txBody>
      </p:sp>
    </p:spTree>
    <p:extLst>
      <p:ext uri="{BB962C8B-B14F-4D97-AF65-F5344CB8AC3E}">
        <p14:creationId xmlns:p14="http://schemas.microsoft.com/office/powerpoint/2010/main" val="175422507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9552" y="548680"/>
            <a:ext cx="7885113" cy="5937299"/>
          </a:xfrm>
        </p:spPr>
        <p:txBody>
          <a:bodyPr>
            <a:noAutofit/>
          </a:bodyPr>
          <a:lstStyle/>
          <a:p>
            <a:pPr algn="justLow" rtl="1">
              <a:lnSpc>
                <a:spcPct val="170000"/>
              </a:lnSpc>
            </a:pPr>
            <a:r>
              <a:rPr lang="fa-IR" sz="2000" b="1" dirty="0">
                <a:solidFill>
                  <a:schemeClr val="tx1"/>
                </a:solidFill>
              </a:rPr>
              <a:t>آن شب من خودم جلوی بولدوزرها راه افتادم. تصور کنید دشمن از عملیات ما کاملا مطلع بود و نمی‌خواست ما به مقصد خودمان برسیم. خاکریز عراق را که رد کردیم، من برای اولین بار در جبهه جنگ، دیدم که هواپیمای عراقی در شب می‌آمد و با ریختن منور تمام منطقه را مثل روز روشن می‌کرد. از آن طرف هم عراق آتش سنگینی می‌ریخت و این آتش آنقدر زیاد بود که وقتی ما به پشت میدان مین رسیدیم، اصلا جرات تکان خوردن نداشتیم. باز همانجا بود که ما برای اولین بار دیدیم دشمن در آن عملیات از گلوله‌های آتش‌زا استفاده می‌کند؛ گلوله‌هایی که وقتی به بچه‌ها می‌خورد، بچه‌ها آتش می‌گرفتند و می‌سوختند. </a:t>
            </a:r>
            <a:endParaRPr lang="fa-IR" sz="2000" dirty="0" smtClean="0">
              <a:solidFill>
                <a:schemeClr val="tx1"/>
              </a:solidFill>
            </a:endParaRPr>
          </a:p>
          <a:p>
            <a:pPr algn="justLow" rtl="1">
              <a:lnSpc>
                <a:spcPct val="170000"/>
              </a:lnSpc>
            </a:pPr>
            <a:r>
              <a:rPr lang="fa-IR" sz="2000" b="1" dirty="0" smtClean="0">
                <a:solidFill>
                  <a:schemeClr val="tx1"/>
                </a:solidFill>
              </a:rPr>
              <a:t>حالا </a:t>
            </a:r>
            <a:r>
              <a:rPr lang="fa-IR" sz="2000" b="1" dirty="0">
                <a:solidFill>
                  <a:schemeClr val="tx1"/>
                </a:solidFill>
              </a:rPr>
              <a:t>رسیده بودیم به میدان مین. آتش دشمن به قدری زیاد بود که بچه‌های تیپ علی ابن‌ابی‌طالب (ع) نتوانستند از میدان مین رد شوند و چیزی حدود 450 نفر از بچه‌ها آنجا شهید شدند.</a:t>
            </a:r>
            <a:endParaRPr lang="en-US" sz="2000" dirty="0">
              <a:solidFill>
                <a:schemeClr val="tx1"/>
              </a:solidFill>
            </a:endParaRPr>
          </a:p>
        </p:txBody>
      </p:sp>
      <p:sp>
        <p:nvSpPr>
          <p:cNvPr id="4" name="Left Arrow 3"/>
          <p:cNvSpPr/>
          <p:nvPr/>
        </p:nvSpPr>
        <p:spPr>
          <a:xfrm>
            <a:off x="179512" y="6046680"/>
            <a:ext cx="1440160" cy="72007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bg1"/>
                </a:solidFill>
              </a:rPr>
              <a:t>ادامــــــه</a:t>
            </a:r>
            <a:endParaRPr lang="en-US" dirty="0">
              <a:solidFill>
                <a:schemeClr val="bg1"/>
              </a:solidFill>
            </a:endParaRPr>
          </a:p>
        </p:txBody>
      </p:sp>
    </p:spTree>
    <p:extLst>
      <p:ext uri="{BB962C8B-B14F-4D97-AF65-F5344CB8AC3E}">
        <p14:creationId xmlns:p14="http://schemas.microsoft.com/office/powerpoint/2010/main" val="278504745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9512" y="476672"/>
            <a:ext cx="8784976" cy="6264696"/>
          </a:xfrm>
        </p:spPr>
        <p:txBody>
          <a:bodyPr>
            <a:noAutofit/>
          </a:bodyPr>
          <a:lstStyle/>
          <a:p>
            <a:pPr algn="justLow" rtl="1">
              <a:lnSpc>
                <a:spcPct val="170000"/>
              </a:lnSpc>
            </a:pPr>
            <a:r>
              <a:rPr lang="fa-IR" b="1" dirty="0">
                <a:solidFill>
                  <a:schemeClr val="tx1"/>
                </a:solidFill>
              </a:rPr>
              <a:t>دیگر از بچه‌های تخریب هم خبری نبود. همه‌شان یا شهید شده بودند یا مجروح. همه چیز آنجا حسابی به هم ریخته بود. من راه افتادم وسط میدان مین. چون هیچ کسی آنجا نبود. باید سیم تله‌ها را برای خنثی کردن مین‌ها قطع می‌کردم، اما سیم‌چین همراهم نبود. مجبور شدم با دندان سیم تله‌ها را باز کنم و هر طور که شده مین‌ها را خنثی کنم. </a:t>
            </a:r>
            <a:endParaRPr lang="fa-IR" dirty="0" smtClean="0">
              <a:solidFill>
                <a:schemeClr val="tx1"/>
              </a:solidFill>
            </a:endParaRPr>
          </a:p>
          <a:p>
            <a:pPr algn="justLow" rtl="1">
              <a:lnSpc>
                <a:spcPct val="170000"/>
              </a:lnSpc>
            </a:pPr>
            <a:r>
              <a:rPr lang="fa-IR" b="1" dirty="0" smtClean="0">
                <a:solidFill>
                  <a:schemeClr val="tx1"/>
                </a:solidFill>
              </a:rPr>
              <a:t>هوا </a:t>
            </a:r>
            <a:r>
              <a:rPr lang="fa-IR" b="1" dirty="0">
                <a:solidFill>
                  <a:schemeClr val="tx1"/>
                </a:solidFill>
              </a:rPr>
              <a:t>دیگر داشت روشن می‌شد. ما یکدفعه دیدیم از پشت سر چند گلولة تانک به سمت خاکریز آمد. فهمیدیم که پشت سرمان نا امن است. آنجا حدود 30 لودر و بولدوزر داشتیم که دو تا از بولدوزرهایمان از بین رفته بود و یک لودرمان را هم زده بودند. راننده لودرها همه خسته بودند و دیگر توان کار کردن نداشتند. آنجا شهید «محسن حیات‌پور» همراه تیپ بی‌سیم به کمک من آمد. من هم قطب‌نما را به دست او دادم و گفتم او به جای من جلوی بولدوزرها حرکت کند. خودم هم چند گونی کمپوت از ماشین تیپ بی‌سیم برداشتم و یکی یکی باز می‌کردم و به راننده‌های بولدوزر می‌دادم تا بخورند و به کارشان ادامه بدهند.راننده ها خسته شده بودند.در میان همه آنها یک جوان 16، 17 ساله بسیجی که راننده لودر بود ایستاد و گفت من حاضرم خاکریز را ادامه بدهم. این در حالی بود که لودرها را چون زیاد بالا می‌آمدند عراقی‌ها می‌زدند و باید قبل از لودر، بولدوزر منطقه را دپو می‌کرد . اما این جوان که اصفهانی هم بود مصرانه می‌خواست کار کند و سرسختی او غیرت بقیه راننده‌ها را هم تحریک کرد و همه بعد از او آماده شدند تا کار کنند. تا دو کیلومتر خاکریز دوجداره را ادامه دادیم که یک‌دفعه لودر نوجوان 16 ساله را زدند و او همانجا شهید شد.</a:t>
            </a:r>
            <a:endParaRPr lang="en-US" dirty="0">
              <a:solidFill>
                <a:schemeClr val="tx1"/>
              </a:solidFill>
            </a:endParaRPr>
          </a:p>
        </p:txBody>
      </p:sp>
    </p:spTree>
    <p:extLst>
      <p:ext uri="{BB962C8B-B14F-4D97-AF65-F5344CB8AC3E}">
        <p14:creationId xmlns:p14="http://schemas.microsoft.com/office/powerpoint/2010/main" val="2199089917"/>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eft Arrow 3"/>
          <p:cNvSpPr/>
          <p:nvPr/>
        </p:nvSpPr>
        <p:spPr>
          <a:xfrm>
            <a:off x="2843808" y="2780928"/>
            <a:ext cx="2880320" cy="12241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bg1"/>
                </a:solidFill>
              </a:rPr>
              <a:t>اسماعيل </a:t>
            </a:r>
            <a:r>
              <a:rPr lang="fa-IR" dirty="0">
                <a:solidFill>
                  <a:schemeClr val="bg1"/>
                </a:solidFill>
              </a:rPr>
              <a:t>ميراب </a:t>
            </a:r>
            <a:r>
              <a:rPr lang="fa-IR" dirty="0" smtClean="0">
                <a:solidFill>
                  <a:schemeClr val="bg1"/>
                </a:solidFill>
              </a:rPr>
              <a:t>زاده</a:t>
            </a:r>
            <a:endParaRPr lang="en-US" dirty="0">
              <a:solidFill>
                <a:schemeClr val="bg1"/>
              </a:solidFill>
            </a:endParaRPr>
          </a:p>
        </p:txBody>
      </p:sp>
    </p:spTree>
    <p:extLst>
      <p:ext uri="{BB962C8B-B14F-4D97-AF65-F5344CB8AC3E}">
        <p14:creationId xmlns:p14="http://schemas.microsoft.com/office/powerpoint/2010/main" val="2404976381"/>
      </p:ext>
    </p:extLst>
  </p:cSld>
  <p:clrMapOvr>
    <a:masterClrMapping/>
  </p:clrMapOvr>
  <mc:AlternateContent xmlns:mc="http://schemas.openxmlformats.org/markup-compatibility/2006">
    <mc:Choice xmlns:p14="http://schemas.microsoft.com/office/powerpoint/2010/main" Requires="p14">
      <p:transition spd="slow" p14:dur="1500">
        <p14:ripple dir="ld"/>
      </p:transition>
    </mc:Choice>
    <mc:Fallback>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9512" y="188640"/>
            <a:ext cx="8656016" cy="5960935"/>
          </a:xfrm>
        </p:spPr>
        <p:txBody>
          <a:bodyPr>
            <a:noAutofit/>
          </a:bodyPr>
          <a:lstStyle/>
          <a:p>
            <a:pPr algn="justLow" rtl="1">
              <a:lnSpc>
                <a:spcPct val="170000"/>
              </a:lnSpc>
            </a:pPr>
            <a:endParaRPr lang="fa-IR" sz="2000" dirty="0">
              <a:solidFill>
                <a:schemeClr val="tx1"/>
              </a:solidFill>
            </a:endParaRPr>
          </a:p>
          <a:p>
            <a:pPr algn="justLow" rtl="1">
              <a:lnSpc>
                <a:spcPct val="170000"/>
              </a:lnSpc>
            </a:pPr>
            <a:r>
              <a:rPr lang="fa-IR" sz="2000" dirty="0" smtClean="0">
                <a:solidFill>
                  <a:schemeClr val="tx1"/>
                </a:solidFill>
              </a:rPr>
              <a:t>مرحله </a:t>
            </a:r>
            <a:r>
              <a:rPr lang="fa-IR" sz="2000" dirty="0">
                <a:solidFill>
                  <a:schemeClr val="tx1"/>
                </a:solidFill>
              </a:rPr>
              <a:t>دوم عمليات رمضان در تاريخ 26/4/1361 </a:t>
            </a:r>
            <a:r>
              <a:rPr lang="fa-IR" sz="2000" dirty="0" smtClean="0">
                <a:solidFill>
                  <a:schemeClr val="tx1"/>
                </a:solidFill>
              </a:rPr>
              <a:t> انجام شد. شبي </a:t>
            </a:r>
            <a:r>
              <a:rPr lang="fa-IR" sz="2000" dirty="0">
                <a:solidFill>
                  <a:schemeClr val="tx1"/>
                </a:solidFill>
              </a:rPr>
              <a:t>كه گردان نور (كربلا) مي </a:t>
            </a:r>
            <a:r>
              <a:rPr lang="fa-IR" sz="2000" dirty="0" smtClean="0">
                <a:solidFill>
                  <a:schemeClr val="tx1"/>
                </a:solidFill>
              </a:rPr>
              <a:t>بايد از </a:t>
            </a:r>
            <a:r>
              <a:rPr lang="fa-IR" sz="2000" dirty="0">
                <a:solidFill>
                  <a:schemeClr val="tx1"/>
                </a:solidFill>
              </a:rPr>
              <a:t>محور پاسگاه زيد عراق به خط دشمن بعثي يورش آورده و مواضع مزدوران عراقي را به تصرف خود در </a:t>
            </a:r>
            <a:r>
              <a:rPr lang="fa-IR" sz="2000" dirty="0" smtClean="0">
                <a:solidFill>
                  <a:schemeClr val="tx1"/>
                </a:solidFill>
              </a:rPr>
              <a:t>آورد. در </a:t>
            </a:r>
            <a:r>
              <a:rPr lang="fa-IR" sz="2000" dirty="0">
                <a:solidFill>
                  <a:schemeClr val="tx1"/>
                </a:solidFill>
              </a:rPr>
              <a:t>اين عمليات گروهان ما كه من افتخار فرماندهي آن را داشتم در يكي از محورها خط شكن بوده و </a:t>
            </a:r>
            <a:r>
              <a:rPr lang="fa-IR" sz="2000" dirty="0" smtClean="0">
                <a:solidFill>
                  <a:schemeClr val="tx1"/>
                </a:solidFill>
              </a:rPr>
              <a:t>براساس اهداف </a:t>
            </a:r>
            <a:r>
              <a:rPr lang="fa-IR" sz="2000" dirty="0">
                <a:solidFill>
                  <a:schemeClr val="tx1"/>
                </a:solidFill>
              </a:rPr>
              <a:t>از پيش تعيين شده ميبايست تا عمق نيروهاي دشمن پيش روي مي كرد . دشمن زبون كه در </a:t>
            </a:r>
            <a:r>
              <a:rPr lang="fa-IR" sz="2000" dirty="0" smtClean="0">
                <a:solidFill>
                  <a:schemeClr val="tx1"/>
                </a:solidFill>
              </a:rPr>
              <a:t>عملياتهاي گذشته </a:t>
            </a:r>
            <a:r>
              <a:rPr lang="fa-IR" sz="2000" dirty="0">
                <a:solidFill>
                  <a:schemeClr val="tx1"/>
                </a:solidFill>
              </a:rPr>
              <a:t>شكست سختي از رزمندگان دلاور اسلام خورده بود در اين عمليات از تاكتيكهاي جديد نظامي </a:t>
            </a:r>
            <a:r>
              <a:rPr lang="fa-IR" sz="2000" dirty="0" smtClean="0">
                <a:solidFill>
                  <a:schemeClr val="tx1"/>
                </a:solidFill>
              </a:rPr>
              <a:t>مانند سنگرهاي</a:t>
            </a:r>
            <a:r>
              <a:rPr lang="en-US" sz="2000" dirty="0" smtClean="0">
                <a:solidFill>
                  <a:schemeClr val="tx1"/>
                </a:solidFill>
              </a:rPr>
              <a:t>u </a:t>
            </a:r>
            <a:r>
              <a:rPr lang="fa-IR" sz="2000" dirty="0" smtClean="0">
                <a:solidFill>
                  <a:schemeClr val="tx1"/>
                </a:solidFill>
              </a:rPr>
              <a:t> شكل </a:t>
            </a:r>
            <a:r>
              <a:rPr lang="fa-IR" sz="2000" dirty="0">
                <a:solidFill>
                  <a:schemeClr val="tx1"/>
                </a:solidFill>
              </a:rPr>
              <a:t>و حفر سنگر درون زمين استفاده كرده بود تا از نفوذ رزمندگان جلوگيري نمايد </a:t>
            </a:r>
            <a:r>
              <a:rPr lang="fa-IR" sz="2000" dirty="0" smtClean="0">
                <a:solidFill>
                  <a:schemeClr val="tx1"/>
                </a:solidFill>
              </a:rPr>
              <a:t>.</a:t>
            </a:r>
          </a:p>
          <a:p>
            <a:pPr algn="justLow" rtl="1">
              <a:lnSpc>
                <a:spcPct val="170000"/>
              </a:lnSpc>
            </a:pPr>
            <a:r>
              <a:rPr lang="fa-IR" sz="2000" dirty="0" smtClean="0">
                <a:solidFill>
                  <a:schemeClr val="tx1"/>
                </a:solidFill>
              </a:rPr>
              <a:t> </a:t>
            </a:r>
            <a:r>
              <a:rPr lang="fa-IR" sz="2000" dirty="0">
                <a:solidFill>
                  <a:schemeClr val="tx1"/>
                </a:solidFill>
              </a:rPr>
              <a:t>شب </a:t>
            </a:r>
            <a:r>
              <a:rPr lang="fa-IR" sz="2000" dirty="0" smtClean="0">
                <a:solidFill>
                  <a:schemeClr val="tx1"/>
                </a:solidFill>
              </a:rPr>
              <a:t>عملياتمن </a:t>
            </a:r>
            <a:r>
              <a:rPr lang="fa-IR" sz="2000" dirty="0">
                <a:solidFill>
                  <a:schemeClr val="tx1"/>
                </a:solidFill>
              </a:rPr>
              <a:t>به همراه دو بيسيم چي در جلو گروهان حركت مي كرديم بر خلاف عملياتهاي پيشين هيچ سلاحي با </a:t>
            </a:r>
            <a:r>
              <a:rPr lang="fa-IR" sz="2000" dirty="0" smtClean="0">
                <a:solidFill>
                  <a:schemeClr val="tx1"/>
                </a:solidFill>
              </a:rPr>
              <a:t>خود نبرده </a:t>
            </a:r>
            <a:r>
              <a:rPr lang="fa-IR" sz="2000" dirty="0">
                <a:solidFill>
                  <a:schemeClr val="tx1"/>
                </a:solidFill>
              </a:rPr>
              <a:t>و فقط يك كلت منور به همراه چند گلوله منور در جيب پاكتي شلوار خود حمل مي كردم گروهان به </a:t>
            </a:r>
            <a:r>
              <a:rPr lang="fa-IR" sz="2000" dirty="0" smtClean="0">
                <a:solidFill>
                  <a:schemeClr val="tx1"/>
                </a:solidFill>
              </a:rPr>
              <a:t>طرف جلو </a:t>
            </a:r>
            <a:r>
              <a:rPr lang="fa-IR" sz="2000" dirty="0">
                <a:solidFill>
                  <a:schemeClr val="tx1"/>
                </a:solidFill>
              </a:rPr>
              <a:t>در حال حركت بود كه ناگهان بدليل لو رفتن عمليات آتشبارهاي عراقي شروع به تير اندازي نموده و </a:t>
            </a:r>
            <a:r>
              <a:rPr lang="fa-IR" sz="2000" dirty="0" smtClean="0">
                <a:solidFill>
                  <a:schemeClr val="tx1"/>
                </a:solidFill>
              </a:rPr>
              <a:t>منورهاي آنها </a:t>
            </a:r>
            <a:r>
              <a:rPr lang="fa-IR" sz="2000" dirty="0">
                <a:solidFill>
                  <a:schemeClr val="tx1"/>
                </a:solidFill>
              </a:rPr>
              <a:t>منطقه را روشن </a:t>
            </a:r>
            <a:r>
              <a:rPr lang="fa-IR" sz="2000" dirty="0" smtClean="0">
                <a:solidFill>
                  <a:schemeClr val="tx1"/>
                </a:solidFill>
              </a:rPr>
              <a:t>كردند.</a:t>
            </a:r>
            <a:endParaRPr lang="fa-IR" sz="2000" dirty="0">
              <a:solidFill>
                <a:schemeClr val="tx1"/>
              </a:solidFill>
            </a:endParaRPr>
          </a:p>
        </p:txBody>
      </p:sp>
      <p:sp>
        <p:nvSpPr>
          <p:cNvPr id="4" name="Left Arrow 3"/>
          <p:cNvSpPr/>
          <p:nvPr/>
        </p:nvSpPr>
        <p:spPr>
          <a:xfrm>
            <a:off x="179512" y="6046680"/>
            <a:ext cx="1440160" cy="72007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bg1"/>
                </a:solidFill>
              </a:rPr>
              <a:t>ادامــــــه</a:t>
            </a:r>
            <a:endParaRPr lang="en-US" dirty="0">
              <a:solidFill>
                <a:schemeClr val="bg1"/>
              </a:solidFill>
            </a:endParaRPr>
          </a:p>
        </p:txBody>
      </p:sp>
    </p:spTree>
    <p:extLst>
      <p:ext uri="{BB962C8B-B14F-4D97-AF65-F5344CB8AC3E}">
        <p14:creationId xmlns:p14="http://schemas.microsoft.com/office/powerpoint/2010/main" val="367625894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51520" y="188640"/>
            <a:ext cx="8640960" cy="6264696"/>
          </a:xfrm>
        </p:spPr>
        <p:txBody>
          <a:bodyPr>
            <a:noAutofit/>
          </a:bodyPr>
          <a:lstStyle/>
          <a:p>
            <a:pPr algn="justLow" rtl="1">
              <a:lnSpc>
                <a:spcPct val="150000"/>
              </a:lnSpc>
            </a:pPr>
            <a:r>
              <a:rPr lang="fa-IR" sz="1800" dirty="0">
                <a:solidFill>
                  <a:schemeClr val="tx1"/>
                </a:solidFill>
              </a:rPr>
              <a:t>بدليل نوع سنگرهايي كه عراقيها احداث كرده بودند تيرها از سطح زمين ارتفاع </a:t>
            </a:r>
            <a:r>
              <a:rPr lang="fa-IR" sz="1800" dirty="0" smtClean="0">
                <a:solidFill>
                  <a:schemeClr val="tx1"/>
                </a:solidFill>
              </a:rPr>
              <a:t>كمي داشتند </a:t>
            </a:r>
            <a:r>
              <a:rPr lang="fa-IR" sz="1800" dirty="0">
                <a:solidFill>
                  <a:schemeClr val="tx1"/>
                </a:solidFill>
              </a:rPr>
              <a:t>چون نزديك سنگرهاي عراقي رسيده بوديم وكاملا در تيررس وديد دشمن قرار داشتيم به بچه ها </a:t>
            </a:r>
            <a:r>
              <a:rPr lang="fa-IR" sz="1800" dirty="0" smtClean="0">
                <a:solidFill>
                  <a:schemeClr val="tx1"/>
                </a:solidFill>
              </a:rPr>
              <a:t>گفت  دراز </a:t>
            </a:r>
            <a:r>
              <a:rPr lang="fa-IR" sz="1800" dirty="0">
                <a:solidFill>
                  <a:schemeClr val="tx1"/>
                </a:solidFill>
              </a:rPr>
              <a:t>كش شوند و وقتي نور منورها كم مي شد حركت مي كرديم در يكي از اين درازكشها ناگهان سوزش </a:t>
            </a:r>
            <a:r>
              <a:rPr lang="fa-IR" sz="1800" dirty="0" smtClean="0">
                <a:solidFill>
                  <a:schemeClr val="tx1"/>
                </a:solidFill>
              </a:rPr>
              <a:t>عجيبي پايم </a:t>
            </a:r>
            <a:r>
              <a:rPr lang="fa-IR" sz="1800" dirty="0">
                <a:solidFill>
                  <a:schemeClr val="tx1"/>
                </a:solidFill>
              </a:rPr>
              <a:t>را گرفت و احساس كردم كاسه زانويم ريخته شده به خودم كه آمدم ديدم تير به كاسه زانويم اصابت </a:t>
            </a:r>
            <a:r>
              <a:rPr lang="fa-IR" sz="1800" dirty="0" smtClean="0">
                <a:solidFill>
                  <a:schemeClr val="tx1"/>
                </a:solidFill>
              </a:rPr>
              <a:t>كرد و </a:t>
            </a:r>
            <a:r>
              <a:rPr lang="fa-IR" sz="1800" dirty="0">
                <a:solidFill>
                  <a:schemeClr val="tx1"/>
                </a:solidFill>
              </a:rPr>
              <a:t>خدا كمك كرد كه تير </a:t>
            </a:r>
            <a:r>
              <a:rPr lang="fa-IR" sz="1800" dirty="0" smtClean="0">
                <a:solidFill>
                  <a:schemeClr val="tx1"/>
                </a:solidFill>
              </a:rPr>
              <a:t>به گلوله </a:t>
            </a:r>
            <a:r>
              <a:rPr lang="fa-IR" sz="1800" dirty="0">
                <a:solidFill>
                  <a:schemeClr val="tx1"/>
                </a:solidFill>
              </a:rPr>
              <a:t>هاي كلت منور اصابت نكرد . وقتي ديدم امكان حركت  ندارم به خاطر </a:t>
            </a:r>
            <a:r>
              <a:rPr lang="fa-IR" sz="1800" dirty="0" smtClean="0">
                <a:solidFill>
                  <a:schemeClr val="tx1"/>
                </a:solidFill>
              </a:rPr>
              <a:t>اينكه بچه </a:t>
            </a:r>
            <a:r>
              <a:rPr lang="fa-IR" sz="1800" dirty="0">
                <a:solidFill>
                  <a:schemeClr val="tx1"/>
                </a:solidFill>
              </a:rPr>
              <a:t>ها تضعيف روحيه نشوند آهسته ماجرا را به مجيد نصاري پور كه پشت سرم بود گفته و هدايت </a:t>
            </a:r>
            <a:r>
              <a:rPr lang="fa-IR" sz="1800" dirty="0" smtClean="0">
                <a:solidFill>
                  <a:schemeClr val="tx1"/>
                </a:solidFill>
              </a:rPr>
              <a:t>گروهان را </a:t>
            </a:r>
            <a:r>
              <a:rPr lang="fa-IR" sz="1800" dirty="0">
                <a:solidFill>
                  <a:schemeClr val="tx1"/>
                </a:solidFill>
              </a:rPr>
              <a:t>به ايشان سپرده و كلت منور و گلولهايش را هم به مجيد دادم تا بتوانند از آنها استفاده </a:t>
            </a:r>
            <a:r>
              <a:rPr lang="fa-IR" sz="1800" dirty="0" smtClean="0">
                <a:solidFill>
                  <a:schemeClr val="tx1"/>
                </a:solidFill>
              </a:rPr>
              <a:t>نمايند. بعد </a:t>
            </a:r>
            <a:r>
              <a:rPr lang="fa-IR" sz="1800" dirty="0">
                <a:solidFill>
                  <a:schemeClr val="tx1"/>
                </a:solidFill>
              </a:rPr>
              <a:t>از اينكه نور منورها كم شده و گروهان به راه خود ادامه داد بصورت سينه خيز و كشان كشان خودرا </a:t>
            </a:r>
            <a:r>
              <a:rPr lang="fa-IR" sz="1800" dirty="0" smtClean="0">
                <a:solidFill>
                  <a:schemeClr val="tx1"/>
                </a:solidFill>
              </a:rPr>
              <a:t>تا جايي </a:t>
            </a:r>
            <a:r>
              <a:rPr lang="fa-IR" sz="1800" dirty="0">
                <a:solidFill>
                  <a:schemeClr val="tx1"/>
                </a:solidFill>
              </a:rPr>
              <a:t>كه شني تانك زمين را كمي گود كرده بود رسانده و بخاطر اينكه از تيرهاي دشمن در امان </a:t>
            </a:r>
            <a:r>
              <a:rPr lang="fa-IR" sz="1800" dirty="0" smtClean="0">
                <a:solidFill>
                  <a:schemeClr val="tx1"/>
                </a:solidFill>
              </a:rPr>
              <a:t>بمانم بصورت </a:t>
            </a:r>
            <a:r>
              <a:rPr lang="fa-IR" sz="1800" dirty="0">
                <a:solidFill>
                  <a:schemeClr val="tx1"/>
                </a:solidFill>
              </a:rPr>
              <a:t>درازكش در آنجا ماندم  در حاليكه مشغول دعا خواندن بودم يكي از بچه ها هم كه مجروح شده </a:t>
            </a:r>
            <a:r>
              <a:rPr lang="fa-IR" sz="1800" dirty="0" smtClean="0">
                <a:solidFill>
                  <a:schemeClr val="tx1"/>
                </a:solidFill>
              </a:rPr>
              <a:t>و خودش </a:t>
            </a:r>
            <a:r>
              <a:rPr lang="fa-IR" sz="1800" dirty="0">
                <a:solidFill>
                  <a:schemeClr val="tx1"/>
                </a:solidFill>
              </a:rPr>
              <a:t>را به آنجا رساند در كنار من دراز كش شد وقتي كه حال او را پرسيدم متوجه شدم كه سجاد نوري </a:t>
            </a:r>
            <a:r>
              <a:rPr lang="fa-IR" sz="1800" dirty="0" smtClean="0">
                <a:solidFill>
                  <a:schemeClr val="tx1"/>
                </a:solidFill>
              </a:rPr>
              <a:t>پور است </a:t>
            </a:r>
            <a:r>
              <a:rPr lang="fa-IR" sz="1800" dirty="0">
                <a:solidFill>
                  <a:schemeClr val="tx1"/>
                </a:solidFill>
              </a:rPr>
              <a:t>. حالا ديگر دو نفري براي پيروزي رزمندگان دعا مي كرديم كه يك نفر ديگر از رزمندگان كه او هم </a:t>
            </a:r>
            <a:r>
              <a:rPr lang="fa-IR" sz="1800" dirty="0" smtClean="0">
                <a:solidFill>
                  <a:schemeClr val="tx1"/>
                </a:solidFill>
              </a:rPr>
              <a:t>مجروح شده </a:t>
            </a:r>
            <a:r>
              <a:rPr lang="fa-IR" sz="1800" dirty="0">
                <a:solidFill>
                  <a:schemeClr val="tx1"/>
                </a:solidFill>
              </a:rPr>
              <a:t>بود به جمع ما پيوست كه البته اورا نمي شناختيم خلاصه اينكه هرسه نفر در آنجا مانديم تا </a:t>
            </a:r>
            <a:r>
              <a:rPr lang="fa-IR" sz="1800" dirty="0" smtClean="0">
                <a:solidFill>
                  <a:schemeClr val="tx1"/>
                </a:solidFill>
              </a:rPr>
              <a:t>نزديكيهاي صبح </a:t>
            </a:r>
            <a:r>
              <a:rPr lang="fa-IR" sz="1800" dirty="0">
                <a:solidFill>
                  <a:schemeClr val="tx1"/>
                </a:solidFill>
              </a:rPr>
              <a:t>توسط نيروهاي امدادگر به پشت جبهه منتقل شديم</a:t>
            </a:r>
            <a:r>
              <a:rPr lang="fa-IR" sz="1800" dirty="0" smtClean="0">
                <a:solidFill>
                  <a:schemeClr val="tx1"/>
                </a:solidFill>
              </a:rPr>
              <a:t>.</a:t>
            </a:r>
            <a:endParaRPr lang="fa-IR" sz="1800" dirty="0">
              <a:solidFill>
                <a:schemeClr val="tx1"/>
              </a:solidFill>
            </a:endParaRPr>
          </a:p>
        </p:txBody>
      </p:sp>
    </p:spTree>
    <p:extLst>
      <p:ext uri="{BB962C8B-B14F-4D97-AF65-F5344CB8AC3E}">
        <p14:creationId xmlns:p14="http://schemas.microsoft.com/office/powerpoint/2010/main" val="2722261234"/>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rot="706464">
            <a:off x="3965061" y="557842"/>
            <a:ext cx="4358406" cy="5857260"/>
          </a:xfrm>
        </p:spPr>
      </p:pic>
      <p:sp>
        <p:nvSpPr>
          <p:cNvPr id="4" name="Title 3"/>
          <p:cNvSpPr>
            <a:spLocks noGrp="1"/>
          </p:cNvSpPr>
          <p:nvPr>
            <p:ph type="title"/>
          </p:nvPr>
        </p:nvSpPr>
        <p:spPr>
          <a:xfrm>
            <a:off x="323528" y="692696"/>
            <a:ext cx="4104456" cy="5184576"/>
          </a:xfrm>
        </p:spPr>
        <p:txBody>
          <a:bodyPr/>
          <a:lstStyle/>
          <a:p>
            <a:pPr algn="justLow" rtl="1">
              <a:lnSpc>
                <a:spcPct val="150000"/>
              </a:lnSpc>
            </a:pPr>
            <a:r>
              <a:rPr lang="fa-IR" sz="2000" dirty="0">
                <a:solidFill>
                  <a:schemeClr val="tx1"/>
                </a:solidFill>
              </a:rPr>
              <a:t>شب عمليات رمضان نزديكىهاى پاسگاه زيد بوديم . عمليات حدود بيست كيلومتر پياده </a:t>
            </a:r>
            <a:r>
              <a:rPr lang="fa-IR" sz="2000" dirty="0">
                <a:solidFill>
                  <a:schemeClr val="bg1"/>
                </a:solidFill>
              </a:rPr>
              <a:t>ر</a:t>
            </a:r>
            <a:r>
              <a:rPr lang="fa-IR" sz="2000" dirty="0">
                <a:solidFill>
                  <a:schemeClr val="tx1"/>
                </a:solidFill>
              </a:rPr>
              <a:t>وى داشت . بايد براى نماز از قبل وضو </a:t>
            </a:r>
            <a:r>
              <a:rPr lang="fa-IR" sz="2000" dirty="0" smtClean="0">
                <a:solidFill>
                  <a:schemeClr val="bg1"/>
                </a:solidFill>
              </a:rPr>
              <a:t>مي</a:t>
            </a:r>
            <a:r>
              <a:rPr lang="fa-IR" sz="2000" dirty="0" smtClean="0">
                <a:solidFill>
                  <a:schemeClr val="tx1"/>
                </a:solidFill>
              </a:rPr>
              <a:t> </a:t>
            </a:r>
            <a:r>
              <a:rPr lang="fa-IR" sz="2000" dirty="0">
                <a:solidFill>
                  <a:schemeClr val="tx1"/>
                </a:solidFill>
              </a:rPr>
              <a:t>داشتيم چرا كه شايد مجبور مي شديم نماز </a:t>
            </a:r>
            <a:r>
              <a:rPr lang="fa-IR" sz="2000" dirty="0">
                <a:solidFill>
                  <a:schemeClr val="bg1"/>
                </a:solidFill>
              </a:rPr>
              <a:t>را </a:t>
            </a:r>
            <a:r>
              <a:rPr lang="fa-IR" sz="2000" dirty="0">
                <a:solidFill>
                  <a:schemeClr val="tx1"/>
                </a:solidFill>
              </a:rPr>
              <a:t>در حال حركت بخوانيم . خمپاره اى </a:t>
            </a:r>
            <a:r>
              <a:rPr lang="fa-IR" sz="2000" dirty="0">
                <a:solidFill>
                  <a:schemeClr val="bg1"/>
                </a:solidFill>
              </a:rPr>
              <a:t>نزدي</a:t>
            </a:r>
            <a:r>
              <a:rPr lang="fa-IR" sz="2000" dirty="0">
                <a:solidFill>
                  <a:schemeClr val="tx1"/>
                </a:solidFill>
              </a:rPr>
              <a:t>ك مان منفجر شد. همه در حال وضو </a:t>
            </a:r>
            <a:r>
              <a:rPr lang="fa-IR" sz="2000" dirty="0">
                <a:solidFill>
                  <a:schemeClr val="bg1"/>
                </a:solidFill>
              </a:rPr>
              <a:t>گرفتن</a:t>
            </a:r>
            <a:r>
              <a:rPr lang="fa-IR" sz="2000" dirty="0">
                <a:solidFill>
                  <a:schemeClr val="tx1"/>
                </a:solidFill>
              </a:rPr>
              <a:t> بوديم . تركشى خورد به سر يكی از </a:t>
            </a:r>
            <a:r>
              <a:rPr lang="fa-IR" sz="2000" dirty="0">
                <a:solidFill>
                  <a:schemeClr val="bg1"/>
                </a:solidFill>
              </a:rPr>
              <a:t>بچه ه</a:t>
            </a:r>
            <a:r>
              <a:rPr lang="fa-IR" sz="2000" dirty="0">
                <a:solidFill>
                  <a:schemeClr val="tx1"/>
                </a:solidFill>
              </a:rPr>
              <a:t>ا كه داشت مسح سر می کشید با </a:t>
            </a:r>
            <a:r>
              <a:rPr lang="fa-IR" sz="2000" dirty="0">
                <a:solidFill>
                  <a:schemeClr val="bg1"/>
                </a:solidFill>
              </a:rPr>
              <a:t>خونسرد</a:t>
            </a:r>
            <a:r>
              <a:rPr lang="fa-IR" sz="2000" dirty="0">
                <a:solidFill>
                  <a:schemeClr val="tx1"/>
                </a:solidFill>
              </a:rPr>
              <a:t>ی و لبخندی بر لب . خون از سرش </a:t>
            </a:r>
            <a:r>
              <a:rPr lang="fa-IR" sz="2000" dirty="0">
                <a:solidFill>
                  <a:schemeClr val="bg1"/>
                </a:solidFill>
              </a:rPr>
              <a:t>جوشید</a:t>
            </a:r>
            <a:r>
              <a:rPr lang="fa-IR" sz="2000" dirty="0">
                <a:solidFill>
                  <a:schemeClr val="tx1"/>
                </a:solidFill>
              </a:rPr>
              <a:t> و با آب وضوی صورتش آمیخت . اما </a:t>
            </a:r>
            <a:r>
              <a:rPr lang="fa-IR" sz="2000" dirty="0">
                <a:solidFill>
                  <a:schemeClr val="bg1"/>
                </a:solidFill>
              </a:rPr>
              <a:t>خنده</a:t>
            </a:r>
            <a:r>
              <a:rPr lang="fa-IR" sz="2000" dirty="0">
                <a:solidFill>
                  <a:schemeClr val="tx1"/>
                </a:solidFill>
              </a:rPr>
              <a:t> </a:t>
            </a:r>
            <a:r>
              <a:rPr lang="fa-IR" sz="2000" dirty="0">
                <a:solidFill>
                  <a:schemeClr val="bg1"/>
                </a:solidFill>
              </a:rPr>
              <a:t>هنوز</a:t>
            </a:r>
            <a:r>
              <a:rPr lang="fa-IR" sz="2000" dirty="0">
                <a:solidFill>
                  <a:schemeClr val="tx1"/>
                </a:solidFill>
              </a:rPr>
              <a:t> روی صورتش بود</a:t>
            </a:r>
            <a:endParaRPr lang="en-US" sz="2000" dirty="0">
              <a:solidFill>
                <a:schemeClr val="tx1"/>
              </a:solidFill>
            </a:endParaRPr>
          </a:p>
        </p:txBody>
      </p:sp>
    </p:spTree>
    <p:extLst>
      <p:ext uri="{BB962C8B-B14F-4D97-AF65-F5344CB8AC3E}">
        <p14:creationId xmlns:p14="http://schemas.microsoft.com/office/powerpoint/2010/main" val="207697630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a:xfrm>
            <a:off x="683568" y="1988840"/>
            <a:ext cx="3240360" cy="2232247"/>
          </a:xfrm>
        </p:spPr>
        <p:txBody>
          <a:bodyPr>
            <a:normAutofit lnSpcReduction="10000"/>
          </a:bodyPr>
          <a:lstStyle/>
          <a:p>
            <a:pPr algn="justLow" rtl="1">
              <a:lnSpc>
                <a:spcPct val="150000"/>
              </a:lnSpc>
            </a:pPr>
            <a:r>
              <a:rPr lang="fa-IR" sz="2000" dirty="0"/>
              <a:t>محور عملياتي پاسگاه زيد، تير ماه 1361، در عمليات رمضان و در گرماي شديد شلمچه، رزمنده‎اي پيكر پاك يك شهيد را در آغوش گرفته و براي انتقال به پشت جبهه مي برد.</a:t>
            </a:r>
            <a:endParaRPr lang="en-US" sz="2000" dirty="0"/>
          </a:p>
        </p:txBody>
      </p:sp>
      <p:pic>
        <p:nvPicPr>
          <p:cNvPr id="3" name="Content Placeholder 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355976" y="836712"/>
            <a:ext cx="3456383" cy="4878288"/>
          </a:xfrm>
        </p:spPr>
      </p:pic>
    </p:spTree>
    <p:extLst>
      <p:ext uri="{BB962C8B-B14F-4D97-AF65-F5344CB8AC3E}">
        <p14:creationId xmlns:p14="http://schemas.microsoft.com/office/powerpoint/2010/main" val="397269601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3728" y="692696"/>
            <a:ext cx="4786346" cy="857256"/>
          </a:xfrm>
        </p:spPr>
        <p:txBody>
          <a:bodyPr/>
          <a:lstStyle/>
          <a:p>
            <a:r>
              <a:rPr lang="fa-IR" sz="3600" b="1" dirty="0" smtClean="0">
                <a:cs typeface="B Esfehan" pitchFamily="2" charset="-78"/>
              </a:rPr>
              <a:t>انگيزه هاي عمليات رمضان</a:t>
            </a:r>
            <a:endParaRPr lang="en-US" sz="3600" b="1" dirty="0">
              <a:cs typeface="B Esfehan" pitchFamily="2" charset="-78"/>
            </a:endParaRPr>
          </a:p>
        </p:txBody>
      </p:sp>
      <p:sp>
        <p:nvSpPr>
          <p:cNvPr id="3" name="Text Placeholder 2"/>
          <p:cNvSpPr>
            <a:spLocks noGrp="1"/>
          </p:cNvSpPr>
          <p:nvPr>
            <p:ph type="body" idx="1"/>
          </p:nvPr>
        </p:nvSpPr>
        <p:spPr>
          <a:xfrm>
            <a:off x="899592" y="1628800"/>
            <a:ext cx="7215239" cy="4436566"/>
          </a:xfrm>
        </p:spPr>
        <p:txBody>
          <a:bodyPr>
            <a:noAutofit/>
          </a:bodyPr>
          <a:lstStyle/>
          <a:p>
            <a:pPr algn="just" rtl="1">
              <a:lnSpc>
                <a:spcPct val="150000"/>
              </a:lnSpc>
            </a:pPr>
            <a:r>
              <a:rPr lang="fa-IR" sz="2000" b="1" dirty="0" smtClean="0">
                <a:solidFill>
                  <a:schemeClr val="tx1"/>
                </a:solidFill>
              </a:rPr>
              <a:t>پس از فتح خرمشهر و مشخص شدن ناتوانی عراق در جنگ با ایران و تصویب قطعنامه 514 توسط شورای امنیت، طرح ‌ریزی عملیات رمضان با هدف تنبیه متجاوز و ضربه زدن بر قوای انسانی و نظامی رژیم بعث عراق انجام شد.</a:t>
            </a:r>
          </a:p>
          <a:p>
            <a:pPr algn="just" rtl="1">
              <a:lnSpc>
                <a:spcPct val="150000"/>
              </a:lnSpc>
            </a:pPr>
            <a:endParaRPr lang="fa-IR" sz="2000" b="1" dirty="0" smtClean="0">
              <a:solidFill>
                <a:schemeClr val="tx1"/>
              </a:solidFill>
            </a:endParaRPr>
          </a:p>
          <a:p>
            <a:pPr algn="just" rtl="1">
              <a:lnSpc>
                <a:spcPct val="150000"/>
              </a:lnSpc>
            </a:pPr>
            <a:r>
              <a:rPr lang="fa-IR" sz="2000" b="1" dirty="0" smtClean="0">
                <a:solidFill>
                  <a:schemeClr val="tx1"/>
                </a:solidFill>
              </a:rPr>
              <a:t>در واقع پس از فتح خرمشهر و برتری سیاسی- نظامی ایران، رژیم بعثی عراق به‌دلیل قرار‌گرفتن در موضع ضعف مسئله صلح را مطرح کرد در حالی که هیچ تغییری در ماهیت رفتار سران این رژیم مشاهده نمی‌شد و در واقع پافشاری عراق بر ادعای قبلی خود مبنی بر عدم‌پذیرش قرارداد 1975 الجزایر حضور در بخشی از خاک ایران و ادامه حملات، تأیید این مدعای ایران بود.</a:t>
            </a:r>
            <a:endParaRPr lang="en-US" sz="20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334413" y="773900"/>
            <a:ext cx="3816424" cy="4176464"/>
          </a:xfrm>
        </p:spPr>
        <p:txBody>
          <a:bodyPr>
            <a:noAutofit/>
          </a:bodyPr>
          <a:lstStyle/>
          <a:p>
            <a:pPr algn="justLow" rtl="1">
              <a:lnSpc>
                <a:spcPct val="150000"/>
              </a:lnSpc>
            </a:pPr>
            <a:r>
              <a:rPr lang="fa-IR" sz="2000" dirty="0"/>
              <a:t>مقطع عملیات رمضان در پاسگاه زید - تیر </a:t>
            </a:r>
            <a:r>
              <a:rPr lang="fa-IR" sz="2000" dirty="0" smtClean="0"/>
              <a:t>1361</a:t>
            </a:r>
            <a:br>
              <a:rPr lang="fa-IR" sz="2000" dirty="0" smtClean="0"/>
            </a:br>
            <a:r>
              <a:rPr lang="fa-IR" sz="2000" dirty="0" smtClean="0"/>
              <a:t>جانباز محمدرضا قاسمی نراقی فرزند حسن مشهور به علی - جانباز محمد عضایی فرزند ابراهیم - جانباز اسماعیل حبیبی فرزند اکبر این عکس قبل از عملیات رمضان انداخته شده و ساعاتی بعد خمپاره 60 میلیمتری این جوانان شهر نراق را به خیل جانبازان پیوند می دهد .</a:t>
            </a:r>
            <a:endParaRPr lang="en-US" sz="2000" dirty="0"/>
          </a:p>
        </p:txBody>
      </p:sp>
      <p:pic>
        <p:nvPicPr>
          <p:cNvPr id="3" name="Picture Placeholder 2"/>
          <p:cNvPicPr>
            <a:picLocks noGrp="1" noChangeAspect="1"/>
          </p:cNvPicPr>
          <p:nvPr>
            <p:ph type="pic" idx="1"/>
          </p:nvPr>
        </p:nvPicPr>
        <p:blipFill>
          <a:blip r:embed="rId2">
            <a:extLst>
              <a:ext uri="{28A0092B-C50C-407E-A947-70E740481C1C}">
                <a14:useLocalDpi xmlns:a14="http://schemas.microsoft.com/office/drawing/2010/main" val="0"/>
              </a:ext>
            </a:extLst>
          </a:blip>
          <a:srcRect l="11896" r="11896"/>
          <a:stretch>
            <a:fillRect/>
          </a:stretch>
        </p:blipFill>
        <p:spPr>
          <a:xfrm>
            <a:off x="4427984" y="692696"/>
            <a:ext cx="4248472" cy="4248472"/>
          </a:xfrm>
        </p:spPr>
      </p:pic>
    </p:spTree>
    <p:extLst>
      <p:ext uri="{BB962C8B-B14F-4D97-AF65-F5344CB8AC3E}">
        <p14:creationId xmlns:p14="http://schemas.microsoft.com/office/powerpoint/2010/main" val="132711843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539552" y="1988840"/>
            <a:ext cx="2971800" cy="2405109"/>
          </a:xfrm>
        </p:spPr>
        <p:txBody>
          <a:bodyPr>
            <a:normAutofit fontScale="92500" lnSpcReduction="20000"/>
          </a:bodyPr>
          <a:lstStyle/>
          <a:p>
            <a:pPr algn="justLow" rtl="1">
              <a:lnSpc>
                <a:spcPct val="150000"/>
              </a:lnSpc>
            </a:pPr>
            <a:r>
              <a:rPr lang="fa-IR" sz="2000" dirty="0"/>
              <a:t>مقطع عملیات رمضان - محوطه مقر آموزشی سپنتا در جاده اهواز- تیر 1361</a:t>
            </a:r>
            <a:br>
              <a:rPr lang="fa-IR" sz="2000" dirty="0"/>
            </a:br>
            <a:r>
              <a:rPr lang="fa-IR" sz="2000" dirty="0"/>
              <a:t>جانباز هادی ایزدی فرزند عباس - جانباز محمد عضایی فرزند ابراهیم</a:t>
            </a:r>
            <a:endParaRPr lang="en-US" sz="2000" dirty="0"/>
          </a:p>
        </p:txBody>
      </p:sp>
      <p:pic>
        <p:nvPicPr>
          <p:cNvPr id="3" name="Picture Placeholder 2"/>
          <p:cNvPicPr>
            <a:picLocks noGrp="1" noChangeAspect="1"/>
          </p:cNvPicPr>
          <p:nvPr>
            <p:ph type="pic" idx="1"/>
          </p:nvPr>
        </p:nvPicPr>
        <p:blipFill>
          <a:blip r:embed="rId2">
            <a:extLst>
              <a:ext uri="{28A0092B-C50C-407E-A947-70E740481C1C}">
                <a14:useLocalDpi xmlns:a14="http://schemas.microsoft.com/office/drawing/2010/main" val="0"/>
              </a:ext>
            </a:extLst>
          </a:blip>
          <a:srcRect l="9374" r="9374"/>
          <a:stretch>
            <a:fillRect/>
          </a:stretch>
        </p:blipFill>
        <p:spPr>
          <a:xfrm>
            <a:off x="4211960" y="1052736"/>
            <a:ext cx="4248472" cy="4176464"/>
          </a:xfrm>
        </p:spPr>
      </p:pic>
    </p:spTree>
    <p:extLst>
      <p:ext uri="{BB962C8B-B14F-4D97-AF65-F5344CB8AC3E}">
        <p14:creationId xmlns:p14="http://schemas.microsoft.com/office/powerpoint/2010/main" val="16807075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1560" y="1556792"/>
            <a:ext cx="3312368" cy="3379832"/>
          </a:xfrm>
        </p:spPr>
        <p:txBody>
          <a:bodyPr/>
          <a:lstStyle/>
          <a:p>
            <a:pPr algn="justLow" rtl="1"/>
            <a:r>
              <a:rPr lang="fa-IR" sz="2000" b="1" dirty="0">
                <a:solidFill>
                  <a:schemeClr val="tx1"/>
                </a:solidFill>
              </a:rPr>
              <a:t>در سمت راست هشتاد کیلومتری </a:t>
            </a:r>
            <a:r>
              <a:rPr lang="fa-IR" sz="2000" b="1" dirty="0" smtClean="0">
                <a:solidFill>
                  <a:schemeClr val="tx1"/>
                </a:solidFill>
              </a:rPr>
              <a:t>جاده </a:t>
            </a:r>
            <a:r>
              <a:rPr lang="fa-IR" sz="2000" b="1" dirty="0">
                <a:solidFill>
                  <a:schemeClr val="tx1"/>
                </a:solidFill>
              </a:rPr>
              <a:t>اهواز </a:t>
            </a:r>
            <a:r>
              <a:rPr lang="fa-IR" sz="2000" b="1" dirty="0" smtClean="0">
                <a:solidFill>
                  <a:schemeClr val="tx1"/>
                </a:solidFill>
              </a:rPr>
              <a:t>ـ  </a:t>
            </a:r>
            <a:r>
              <a:rPr lang="fa-IR" sz="2000" b="1" dirty="0">
                <a:solidFill>
                  <a:schemeClr val="tx1"/>
                </a:solidFill>
              </a:rPr>
              <a:t>خرمشهر، تابلویی رنگ و رو رفته و زنگ‌ زده‌ای توجه‌ را به خود جلب می‌کند که بر روی آن نوشته</a:t>
            </a:r>
            <a:r>
              <a:rPr lang="fa-IR" sz="2000" b="1" dirty="0" smtClean="0">
                <a:solidFill>
                  <a:schemeClr val="tx1"/>
                </a:solidFill>
              </a:rPr>
              <a:t>:</a:t>
            </a:r>
            <a:br>
              <a:rPr lang="fa-IR" sz="2000" b="1" dirty="0" smtClean="0">
                <a:solidFill>
                  <a:schemeClr val="tx1"/>
                </a:solidFill>
              </a:rPr>
            </a:br>
            <a:r>
              <a:rPr lang="fa-IR" sz="2000" b="1" dirty="0" smtClean="0">
                <a:solidFill>
                  <a:schemeClr val="tx1"/>
                </a:solidFill>
              </a:rPr>
              <a:t> « </a:t>
            </a:r>
            <a:r>
              <a:rPr lang="fa-IR" sz="2000" b="1" dirty="0" smtClean="0">
                <a:solidFill>
                  <a:srgbClr val="C00000"/>
                </a:solidFill>
              </a:rPr>
              <a:t>یادمان </a:t>
            </a:r>
            <a:r>
              <a:rPr lang="fa-IR" sz="2000" b="1" dirty="0">
                <a:solidFill>
                  <a:srgbClr val="C00000"/>
                </a:solidFill>
              </a:rPr>
              <a:t>شهدای گمنام عملیات رمضان، منطقه پاسگاه </a:t>
            </a:r>
            <a:r>
              <a:rPr lang="fa-IR" sz="2000" b="1" dirty="0" smtClean="0">
                <a:solidFill>
                  <a:srgbClr val="C00000"/>
                </a:solidFill>
              </a:rPr>
              <a:t>زید</a:t>
            </a:r>
            <a:r>
              <a:rPr lang="fa-IR" sz="2000" b="1" dirty="0" smtClean="0">
                <a:solidFill>
                  <a:schemeClr val="tx1"/>
                </a:solidFill>
              </a:rPr>
              <a:t>»</a:t>
            </a:r>
            <a:r>
              <a:rPr lang="fa-IR" sz="2000" b="1" dirty="0">
                <a:solidFill>
                  <a:schemeClr val="tx1"/>
                </a:solidFill>
              </a:rPr>
              <a:t/>
            </a:r>
            <a:br>
              <a:rPr lang="fa-IR" sz="2000" b="1" dirty="0">
                <a:solidFill>
                  <a:schemeClr val="tx1"/>
                </a:solidFill>
              </a:rPr>
            </a:br>
            <a:r>
              <a:rPr lang="fa-IR" sz="2000" b="1" dirty="0">
                <a:solidFill>
                  <a:schemeClr val="tx1"/>
                </a:solidFill>
              </a:rPr>
              <a:t>پاسگاه زیدی که شهدای آن غالباً تشنه بودند و خیلی از آنها در موانع و خاکریزهای مثلثی به جا ماندند</a:t>
            </a:r>
            <a:r>
              <a:rPr lang="fa-IR" sz="2000" b="1" dirty="0" smtClean="0">
                <a:solidFill>
                  <a:schemeClr val="tx1"/>
                </a:solidFill>
              </a:rPr>
              <a:t>.</a:t>
            </a:r>
            <a:endParaRPr lang="en-US" sz="2000" b="1" dirty="0">
              <a:solidFill>
                <a:schemeClr val="tx1"/>
              </a:solidFill>
            </a:endParaRPr>
          </a:p>
        </p:txBody>
      </p:sp>
      <p:pic>
        <p:nvPicPr>
          <p:cNvPr id="3" name="Content Placeholder 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152900" y="1412776"/>
            <a:ext cx="4267200" cy="3592611"/>
          </a:xfrm>
        </p:spPr>
      </p:pic>
    </p:spTree>
    <p:extLst>
      <p:ext uri="{BB962C8B-B14F-4D97-AF65-F5344CB8AC3E}">
        <p14:creationId xmlns:p14="http://schemas.microsoft.com/office/powerpoint/2010/main" val="3221293298"/>
      </p:ext>
    </p:extLst>
  </p:cSld>
  <p:clrMapOvr>
    <a:masterClrMapping/>
  </p:clrMapOvr>
  <p:transition spd="slow">
    <p:randomBar dir="ver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03648" y="620688"/>
            <a:ext cx="6336704" cy="1503040"/>
          </a:xfrm>
        </p:spPr>
        <p:txBody>
          <a:bodyPr/>
          <a:lstStyle/>
          <a:p>
            <a:pPr algn="r" rtl="1">
              <a:lnSpc>
                <a:spcPct val="150000"/>
              </a:lnSpc>
            </a:pPr>
            <a:r>
              <a:rPr lang="fa-IR" sz="2000" b="1" dirty="0"/>
              <a:t>با این حال که نتونستیم مواضع خود را در خاک عراق تثبیت کنیم، اما رزمنده‌ها، چه سوار بر موتور و چه پیاده آنقدر تانک زدند، </a:t>
            </a:r>
            <a:r>
              <a:rPr lang="fa-IR" sz="2000" b="1" dirty="0" smtClean="0"/>
              <a:t>که</a:t>
            </a:r>
            <a:r>
              <a:rPr lang="en-US" sz="2000" b="1" dirty="0" smtClean="0"/>
              <a:t> </a:t>
            </a:r>
            <a:r>
              <a:rPr lang="fa-IR" sz="2000" b="1" dirty="0" smtClean="0"/>
              <a:t>عملیات </a:t>
            </a:r>
            <a:r>
              <a:rPr lang="fa-IR" sz="2000" b="1" dirty="0"/>
              <a:t>رمضان معروف به شکار تانک شد.</a:t>
            </a:r>
            <a:endParaRPr lang="en-US" sz="2000" b="1" dirty="0"/>
          </a:p>
        </p:txBody>
      </p:sp>
      <p:pic>
        <p:nvPicPr>
          <p:cNvPr id="3" name="Content Placeholder 2"/>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00600" y="2646235"/>
            <a:ext cx="3733800" cy="2632329"/>
          </a:xfrm>
        </p:spPr>
      </p:pic>
      <p:pic>
        <p:nvPicPr>
          <p:cNvPr id="6" name="Content Placeholder 5"/>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609600" y="2646235"/>
            <a:ext cx="3733800" cy="2632329"/>
          </a:xfrm>
        </p:spPr>
      </p:pic>
    </p:spTree>
    <p:extLst>
      <p:ext uri="{BB962C8B-B14F-4D97-AF65-F5344CB8AC3E}">
        <p14:creationId xmlns:p14="http://schemas.microsoft.com/office/powerpoint/2010/main" val="13750348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67544" y="1219200"/>
            <a:ext cx="3528392" cy="3649960"/>
          </a:xfrm>
        </p:spPr>
        <p:txBody>
          <a:bodyPr>
            <a:noAutofit/>
          </a:bodyPr>
          <a:lstStyle/>
          <a:p>
            <a:pPr algn="justLow" rtl="1">
              <a:lnSpc>
                <a:spcPct val="150000"/>
              </a:lnSpc>
            </a:pPr>
            <a:r>
              <a:rPr lang="fa-IR" sz="2000" b="1" dirty="0"/>
              <a:t>زید، با دلاوری‌های رزمندگان در عملیات رمضان آزاد </a:t>
            </a:r>
            <a:r>
              <a:rPr lang="fa-IR" sz="2000" b="1" dirty="0" smtClean="0"/>
              <a:t>شد. </a:t>
            </a:r>
            <a:r>
              <a:rPr lang="fa-IR" sz="2000" b="1" dirty="0"/>
              <a:t>بچه‌ها از زید گذشته بودند، اما موانع صعب‌العبور و ترفندهای جدید دشمن سبب شد مواضع ما در خاک دشمن تثبیت نشود و آخرین خط دفاعی در همین پاسگاه زید شکل بگیرد.</a:t>
            </a:r>
            <a:endParaRPr lang="en-US" sz="2000" b="1" dirty="0"/>
          </a:p>
        </p:txBody>
      </p:sp>
      <p:pic>
        <p:nvPicPr>
          <p:cNvPr id="3" name="Picture Placeholder 2"/>
          <p:cNvPicPr>
            <a:picLocks noGrp="1" noChangeAspect="1"/>
          </p:cNvPicPr>
          <p:nvPr>
            <p:ph type="pic" idx="1"/>
          </p:nvPr>
        </p:nvPicPr>
        <p:blipFill>
          <a:blip r:embed="rId2">
            <a:extLst>
              <a:ext uri="{28A0092B-C50C-407E-A947-70E740481C1C}">
                <a14:useLocalDpi xmlns:a14="http://schemas.microsoft.com/office/drawing/2010/main" val="0"/>
              </a:ext>
            </a:extLst>
          </a:blip>
          <a:srcRect l="19003" r="19003"/>
          <a:stretch>
            <a:fillRect/>
          </a:stretch>
        </p:blipFill>
        <p:spPr>
          <a:xfrm>
            <a:off x="4283968" y="1196752"/>
            <a:ext cx="4104456" cy="3725768"/>
          </a:xfrm>
        </p:spPr>
      </p:pic>
    </p:spTree>
    <p:extLst>
      <p:ext uri="{BB962C8B-B14F-4D97-AF65-F5344CB8AC3E}">
        <p14:creationId xmlns:p14="http://schemas.microsoft.com/office/powerpoint/2010/main" val="26816455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4176464" cy="3744416"/>
          </a:xfrm>
        </p:spPr>
        <p:txBody>
          <a:bodyPr/>
          <a:lstStyle/>
          <a:p>
            <a:pPr algn="justLow" rtl="1">
              <a:lnSpc>
                <a:spcPct val="150000"/>
              </a:lnSpc>
            </a:pPr>
            <a:r>
              <a:rPr lang="fa-IR" dirty="0">
                <a:solidFill>
                  <a:schemeClr val="tx1"/>
                </a:solidFill>
              </a:rPr>
              <a:t>محور پاسگاه زید </a:t>
            </a:r>
            <a:r>
              <a:rPr lang="fa-IR" dirty="0" smtClean="0">
                <a:solidFill>
                  <a:schemeClr val="tx1"/>
                </a:solidFill>
              </a:rPr>
              <a:t>27 </a:t>
            </a:r>
            <a:r>
              <a:rPr lang="fa-IR" dirty="0">
                <a:solidFill>
                  <a:schemeClr val="tx1"/>
                </a:solidFill>
              </a:rPr>
              <a:t>تیر 1361 </a:t>
            </a:r>
            <a:r>
              <a:rPr lang="fa-IR" dirty="0" smtClean="0">
                <a:solidFill>
                  <a:schemeClr val="tx1"/>
                </a:solidFill>
              </a:rPr>
              <a:t>نیمه</a:t>
            </a:r>
            <a:r>
              <a:rPr lang="fa-IR" dirty="0">
                <a:solidFill>
                  <a:schemeClr val="tx1"/>
                </a:solidFill>
              </a:rPr>
              <a:t>  شب یکشنبه 27 تیرماه، گردان های در گیر در مرحله دوم عملیات رمضان به دلیل گذشت زمان و نزدیک شدن صبح، از تعدای از نیروهای داوطلب می خواهند که از میدان مین پیش رو سریع تر گذر کرده و معبری برای عبوردیگر رزمندگان باز کنند. از میان 150 نفر داوطلب به 20 نفر از آنان اجازه ی ورود به میدان مین داده می شود و اغلب این 20 نفر نیز به شهادت رسیدند. </a:t>
            </a:r>
            <a:endParaRPr lang="en-US" dirty="0">
              <a:solidFill>
                <a:schemeClr val="tx1"/>
              </a:solidFill>
            </a:endParaRPr>
          </a:p>
        </p:txBody>
      </p:sp>
      <p:pic>
        <p:nvPicPr>
          <p:cNvPr id="5" name="Picture Placeholder 4"/>
          <p:cNvPicPr>
            <a:picLocks noGrp="1" noChangeAspect="1"/>
          </p:cNvPicPr>
          <p:nvPr>
            <p:ph type="pic" idx="1"/>
          </p:nvPr>
        </p:nvPicPr>
        <p:blipFill>
          <a:blip r:embed="rId3">
            <a:extLst>
              <a:ext uri="{28A0092B-C50C-407E-A947-70E740481C1C}">
                <a14:useLocalDpi xmlns:a14="http://schemas.microsoft.com/office/drawing/2010/main" val="0"/>
              </a:ext>
            </a:extLst>
          </a:blip>
          <a:srcRect l="18154" r="18154"/>
          <a:stretch>
            <a:fillRect/>
          </a:stretch>
        </p:blipFill>
        <p:spPr/>
      </p:pic>
    </p:spTree>
    <p:extLst>
      <p:ext uri="{BB962C8B-B14F-4D97-AF65-F5344CB8AC3E}">
        <p14:creationId xmlns:p14="http://schemas.microsoft.com/office/powerpoint/2010/main" val="1533690961"/>
      </p:ext>
    </p:extLst>
  </p:cSld>
  <p:clrMapOvr>
    <a:masterClrMapping/>
  </p:clrMapOvr>
  <mc:AlternateContent xmlns:mc="http://schemas.openxmlformats.org/markup-compatibility/2006">
    <mc:Choice xmlns:p14="http://schemas.microsoft.com/office/powerpoint/2010/main" Requires="p14">
      <p:transition spd="slow" p14:dur="3900">
        <p14:glitter dir="u"/>
      </p:transition>
    </mc:Choice>
    <mc:Fallback>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274638"/>
            <a:ext cx="7924800" cy="2925762"/>
          </a:xfrm>
        </p:spPr>
        <p:txBody>
          <a:bodyPr/>
          <a:lstStyle/>
          <a:p>
            <a:pPr algn="r" rtl="1"/>
            <a:r>
              <a:rPr lang="fa-IR" sz="1400" b="1" dirty="0"/>
              <a:t>زید پاسگاهی است مرزی در حد فاصل منطقة کوشک و شلمچه،‌ و یکی از مسیرهای تهاجم بعثی‌ها در ابتدای جنگ به خاک میهن عزیزمان و به‌واسطه جادة بین‌المللی که تا قبل از انقلاب در کنار این پاسگاه وجود داشت،</a:t>
            </a:r>
            <a:br>
              <a:rPr lang="fa-IR" sz="1400" b="1" dirty="0"/>
            </a:br>
            <a:r>
              <a:rPr lang="fa-IR" sz="1400" b="1" dirty="0"/>
              <a:t>اجم از این مسیر به سادگی صورت گرفت و نیروهای عراقی خود را به سه راه حسینیه رساندند و سپس به طرف خرمشهر حرکت کردند.</a:t>
            </a:r>
            <a:br>
              <a:rPr lang="fa-IR" sz="1400" b="1" dirty="0"/>
            </a:br>
            <a:r>
              <a:rPr lang="fa-IR" sz="1400" b="1" dirty="0"/>
              <a:t>بار دیگر سال 62 پاسگاه زید، یکی از محورهای حمله به دشمن در عملیات خیبر بود که این بار هم از این محور موفق به کسب نتیجه نشدیم.</a:t>
            </a:r>
            <a:br>
              <a:rPr lang="fa-IR" sz="1400" b="1" dirty="0"/>
            </a:br>
            <a:r>
              <a:rPr lang="fa-IR" sz="1400" b="1" dirty="0"/>
              <a:t>ز آن زمان به بعد پاسگاه زید خط پدافندی شد، و دیگر حرکت قابل توجهی تا پایان جنگ در آن صورت نگرفت، و بار دیگر عراق از همین منطقه به ما حمله کرد. حالا از تابلو و جادة خاکی آن، می‌توانی بفهمی که در این جاده سال‌های سال است، رفت و آمد چندانی صورت </a:t>
            </a:r>
            <a:r>
              <a:rPr lang="fa-IR" sz="1400" b="1" dirty="0" smtClean="0"/>
              <a:t>نگرفته</a:t>
            </a:r>
            <a:br>
              <a:rPr lang="fa-IR" sz="1400" b="1" dirty="0" smtClean="0"/>
            </a:br>
            <a:r>
              <a:rPr lang="fa-IR" sz="1400" b="1" dirty="0"/>
              <a:t/>
            </a:r>
            <a:br>
              <a:rPr lang="fa-IR" sz="1400" b="1" dirty="0"/>
            </a:br>
            <a:r>
              <a:rPr lang="fa-IR" sz="1400" b="1" dirty="0"/>
              <a:t>غض نه تنها گلوی تو را، بلکه تمام وجودت را فرا می‌گیرد. در حالی که اشک در چشمانت حلقه زده است با غربت شهیدان همراه می‌شوی. آه خداوندا! اینجا کجاست، سرزمین گمنام‌تر از گمنامی؟!</a:t>
            </a:r>
            <a:endParaRPr lang="en-US" sz="1400" b="1" dirty="0"/>
          </a:p>
        </p:txBody>
      </p:sp>
      <p:pic>
        <p:nvPicPr>
          <p:cNvPr id="3" name="Content Placeholder 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39552" y="3356992"/>
            <a:ext cx="3733800" cy="2416786"/>
          </a:xfrm>
        </p:spPr>
      </p:pic>
      <p:pic>
        <p:nvPicPr>
          <p:cNvPr id="6" name="Content Placeholder 5"/>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4644008" y="3356992"/>
            <a:ext cx="3733800" cy="2443631"/>
          </a:xfrm>
        </p:spPr>
      </p:pic>
    </p:spTree>
    <p:extLst>
      <p:ext uri="{BB962C8B-B14F-4D97-AF65-F5344CB8AC3E}">
        <p14:creationId xmlns:p14="http://schemas.microsoft.com/office/powerpoint/2010/main" val="866993809"/>
      </p:ext>
    </p:extLst>
  </p:cSld>
  <p:clrMapOvr>
    <a:masterClrMapping/>
  </p:clrMapOvr>
  <mc:AlternateContent xmlns:mc="http://schemas.openxmlformats.org/markup-compatibility/2006">
    <mc:Choice xmlns:p14="http://schemas.microsoft.com/office/powerpoint/2010/main" Requires="p14">
      <p:transition spd="slow" p14:dur="3900">
        <p14:glitter/>
      </p:transition>
    </mc:Choice>
    <mc:Fallback>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83568" y="2132856"/>
            <a:ext cx="2808312" cy="3312368"/>
          </a:xfrm>
        </p:spPr>
      </p:pic>
      <p:sp>
        <p:nvSpPr>
          <p:cNvPr id="5" name="Text Placeholder 4"/>
          <p:cNvSpPr>
            <a:spLocks noGrp="1"/>
          </p:cNvSpPr>
          <p:nvPr>
            <p:ph type="body" idx="1"/>
          </p:nvPr>
        </p:nvSpPr>
        <p:spPr>
          <a:xfrm>
            <a:off x="609600" y="764705"/>
            <a:ext cx="7562800" cy="1410170"/>
          </a:xfrm>
        </p:spPr>
        <p:txBody>
          <a:bodyPr>
            <a:normAutofit/>
          </a:bodyPr>
          <a:lstStyle/>
          <a:p>
            <a:pPr algn="justLow" rtl="1"/>
            <a:r>
              <a:rPr lang="fa-IR" sz="2000" dirty="0">
                <a:solidFill>
                  <a:schemeClr val="tx1"/>
                </a:solidFill>
                <a:latin typeface="Tahoma"/>
              </a:rPr>
              <a:t>شهید حاج شیخ محمد علی دهقان (حبیب ابن مظاهر زمان بود) در رمضان سال 1316 بدنیا آمد و بعد از 5 مرتبه اعزام به مناطق جنگی در 7/5/61 در عملیات رمضان در ماه رمضان نیز به شهادت که تنها آرزویش بود رسید</a:t>
            </a:r>
            <a:endParaRPr lang="en-US" sz="1800" dirty="0">
              <a:solidFill>
                <a:schemeClr val="tx1"/>
              </a:solidFill>
            </a:endParaRPr>
          </a:p>
        </p:txBody>
      </p:sp>
      <p:pic>
        <p:nvPicPr>
          <p:cNvPr id="8" name="Content Placeholder 7"/>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2699792" y="3645024"/>
            <a:ext cx="4680520" cy="2874274"/>
          </a:xfrm>
        </p:spPr>
      </p:pic>
    </p:spTree>
    <p:extLst>
      <p:ext uri="{BB962C8B-B14F-4D97-AF65-F5344CB8AC3E}">
        <p14:creationId xmlns:p14="http://schemas.microsoft.com/office/powerpoint/2010/main" val="1026925310"/>
      </p:ext>
    </p:extLst>
  </p:cSld>
  <p:clrMapOvr>
    <a:masterClrMapping/>
  </p:clrMapOvr>
  <mc:AlternateContent xmlns:mc="http://schemas.openxmlformats.org/markup-compatibility/2006">
    <mc:Choice xmlns:p14="http://schemas.microsoft.com/office/powerpoint/2010/main" Requires="p14">
      <p:transition spd="slow" p14:dur="4000">
        <p14:vortex dir="u"/>
      </p:transition>
    </mc:Choice>
    <mc:Fallback>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691680" y="1268760"/>
            <a:ext cx="5616624" cy="4331586"/>
          </a:xfrm>
        </p:spPr>
      </p:pic>
    </p:spTree>
    <p:extLst>
      <p:ext uri="{BB962C8B-B14F-4D97-AF65-F5344CB8AC3E}">
        <p14:creationId xmlns:p14="http://schemas.microsoft.com/office/powerpoint/2010/main" val="214492536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eft Arrow 4"/>
          <p:cNvSpPr/>
          <p:nvPr/>
        </p:nvSpPr>
        <p:spPr>
          <a:xfrm>
            <a:off x="2987824" y="2348880"/>
            <a:ext cx="2757657" cy="115722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spc="30" dirty="0">
                <a:solidFill>
                  <a:schemeClr val="bg1"/>
                </a:solidFill>
              </a:rPr>
              <a:t>محمدحسین</a:t>
            </a:r>
            <a:r>
              <a:rPr lang="fa-IR" sz="2000" spc="30" dirty="0">
                <a:solidFill>
                  <a:srgbClr val="FFFFFF"/>
                </a:solidFill>
              </a:rPr>
              <a:t> </a:t>
            </a:r>
            <a:r>
              <a:rPr lang="fa-IR" sz="2000" spc="30" dirty="0">
                <a:solidFill>
                  <a:schemeClr val="bg1"/>
                </a:solidFill>
              </a:rPr>
              <a:t>حیدری</a:t>
            </a:r>
            <a:endParaRPr lang="en-US" dirty="0">
              <a:solidFill>
                <a:schemeClr val="bg1"/>
              </a:solidFill>
            </a:endParaRPr>
          </a:p>
        </p:txBody>
      </p:sp>
    </p:spTree>
    <p:extLst>
      <p:ext uri="{BB962C8B-B14F-4D97-AF65-F5344CB8AC3E}">
        <p14:creationId xmlns:p14="http://schemas.microsoft.com/office/powerpoint/2010/main" val="2691668102"/>
      </p:ext>
    </p:extLst>
  </p:cSld>
  <p:clrMapOvr>
    <a:masterClrMapping/>
  </p:clrMapOvr>
  <mc:AlternateContent xmlns:mc="http://schemas.openxmlformats.org/markup-compatibility/2006">
    <mc:Choice xmlns:p14="http://schemas.microsoft.com/office/powerpoint/2010/main" Requires="p14">
      <p:transition spd="slow" p14:dur="1500">
        <p14:ripple dir="ld"/>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115617" y="980728"/>
            <a:ext cx="7157526" cy="4708981"/>
          </a:xfrm>
          <a:prstGeom prst="rect">
            <a:avLst/>
          </a:prstGeom>
          <a:noFill/>
        </p:spPr>
        <p:txBody>
          <a:bodyPr wrap="square" rtlCol="0">
            <a:spAutoFit/>
          </a:bodyPr>
          <a:lstStyle/>
          <a:p>
            <a:pPr algn="justLow" rtl="1">
              <a:lnSpc>
                <a:spcPct val="150000"/>
              </a:lnSpc>
            </a:pPr>
            <a:r>
              <a:rPr lang="fa-IR" sz="2000" b="1" dirty="0" smtClean="0"/>
              <a:t>تلاش عراق و مجامع بین‌المللی و کشورهای حامی آن در منطقه برای طرح صلح نه از روی اعتقاد بلکه به‌دلیل شرایط حادی بود که آنان را در موضع ضعف قرار داده بود و منافعشان را تهدید می‌کرد. لذا هدف آنان صلح‌جویی نبود بلکه گرفتن زمان از جمهوری اسلامی و چیرگی بر ‌اوضاع دگرگون شده بود. این در حالی بود که شورای امنیت سازمان ملل هیچ توجهی به حقوق و نظریات ایران نداشت و در این وضعیت درصدد نجات عراق از این مهلکه بر آمد</a:t>
            </a:r>
            <a:r>
              <a:rPr lang="fa-IR" sz="2000" dirty="0" smtClean="0"/>
              <a:t>. </a:t>
            </a:r>
          </a:p>
          <a:p>
            <a:pPr algn="justLow" rtl="1">
              <a:lnSpc>
                <a:spcPct val="150000"/>
              </a:lnSpc>
            </a:pPr>
            <a:endParaRPr lang="fa-IR" sz="2000" dirty="0"/>
          </a:p>
          <a:p>
            <a:pPr algn="justLow" rtl="1">
              <a:lnSpc>
                <a:spcPct val="150000"/>
              </a:lnSpc>
            </a:pPr>
            <a:r>
              <a:rPr lang="fa-IR" sz="2000" b="1" dirty="0"/>
              <a:t>در واقع پایان دادن به جنگ، دریافت غرامت از عراق و آزاد کردن مردم عراق از قید رژیم بعثی 3 دلیل اساسی ایران برای ورود به خاک عراق در عملیات رمضان </a:t>
            </a:r>
            <a:r>
              <a:rPr lang="fa-IR" sz="2000" b="1" dirty="0" smtClean="0"/>
              <a:t>بود</a:t>
            </a:r>
            <a:r>
              <a:rPr lang="fa-IR" sz="2000" dirty="0"/>
              <a:t>.</a:t>
            </a:r>
            <a:endParaRPr lang="en-US" sz="2000" b="1" dirty="0"/>
          </a:p>
        </p:txBody>
      </p:sp>
    </p:spTree>
    <p:extLst>
      <p:ext uri="{BB962C8B-B14F-4D97-AF65-F5344CB8AC3E}">
        <p14:creationId xmlns:p14="http://schemas.microsoft.com/office/powerpoint/2010/main" val="301184144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51520" y="1628800"/>
            <a:ext cx="4428515" cy="4032448"/>
          </a:xfrm>
        </p:spPr>
      </p:pic>
      <p:sp>
        <p:nvSpPr>
          <p:cNvPr id="6" name="Text Placeholder 5"/>
          <p:cNvSpPr>
            <a:spLocks noGrp="1"/>
          </p:cNvSpPr>
          <p:nvPr>
            <p:ph type="body" sz="quarter" idx="3"/>
          </p:nvPr>
        </p:nvSpPr>
        <p:spPr>
          <a:xfrm>
            <a:off x="4716016" y="1484784"/>
            <a:ext cx="3733800" cy="4248471"/>
          </a:xfrm>
        </p:spPr>
        <p:txBody>
          <a:bodyPr>
            <a:noAutofit/>
          </a:bodyPr>
          <a:lstStyle/>
          <a:p>
            <a:pPr algn="justLow" rtl="1">
              <a:lnSpc>
                <a:spcPct val="170000"/>
              </a:lnSpc>
            </a:pPr>
            <a:r>
              <a:rPr lang="fa-IR" sz="2000" dirty="0">
                <a:solidFill>
                  <a:schemeClr val="tx1"/>
                </a:solidFill>
              </a:rPr>
              <a:t>«محمدحسین حیدری» مدیر انجمن عکاسان انقلاب و دفاع مقدس که خود از عکاسان دفاع مقدس است، خاطرات و عکس‌های متعددی از عملیات‌ها دارد. وی در سالروز عملیات «رمضان» ضمن بیان خاطره‌ای از این عملیات، عکس‌هایی را در اختیار خبرگزاری فارس قرار داده است.</a:t>
            </a:r>
            <a:endParaRPr lang="en-US" sz="2000" dirty="0">
              <a:solidFill>
                <a:schemeClr val="tx1"/>
              </a:solidFill>
            </a:endParaRPr>
          </a:p>
        </p:txBody>
      </p:sp>
    </p:spTree>
    <p:extLst>
      <p:ext uri="{BB962C8B-B14F-4D97-AF65-F5344CB8AC3E}">
        <p14:creationId xmlns:p14="http://schemas.microsoft.com/office/powerpoint/2010/main" val="2209102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819317" y="1124745"/>
            <a:ext cx="5167858" cy="4320479"/>
          </a:xfrm>
        </p:spPr>
      </p:pic>
      <p:sp>
        <p:nvSpPr>
          <p:cNvPr id="6" name="Text Placeholder 5"/>
          <p:cNvSpPr>
            <a:spLocks noGrp="1"/>
          </p:cNvSpPr>
          <p:nvPr>
            <p:ph type="body" sz="quarter" idx="3"/>
          </p:nvPr>
        </p:nvSpPr>
        <p:spPr>
          <a:xfrm>
            <a:off x="251520" y="1052736"/>
            <a:ext cx="3384376" cy="4320480"/>
          </a:xfrm>
        </p:spPr>
        <p:txBody>
          <a:bodyPr>
            <a:noAutofit/>
          </a:bodyPr>
          <a:lstStyle/>
          <a:p>
            <a:pPr algn="justLow" rtl="1">
              <a:lnSpc>
                <a:spcPct val="150000"/>
              </a:lnSpc>
            </a:pPr>
            <a:r>
              <a:rPr lang="fa-IR" sz="1800" dirty="0">
                <a:solidFill>
                  <a:schemeClr val="tx1"/>
                </a:solidFill>
              </a:rPr>
              <a:t>چند روز پس از آغاز عملیات «رمضان»، در منطقه کانال ماهی بودم؛ صبح که به منطقه رفتیم، عراقی‌ها تانک‌های خودشان را روشن گذاشته و فرار کرده بودند؛ عراق تا ساعت 10 صبح نیروهایش را منسجم کرد و توسط توپخانه، آتش بسیار سنگینی را روی بچه‌ها ریخت و ما مجبور به عقب‌نشینی شدیم؛ در آن محور بنده آخرین نفری بودم که عقب‌نشینی کردم.</a:t>
            </a:r>
            <a:endParaRPr lang="en-US" sz="1800" dirty="0">
              <a:solidFill>
                <a:schemeClr val="tx1"/>
              </a:solidFill>
            </a:endParaRPr>
          </a:p>
        </p:txBody>
      </p:sp>
    </p:spTree>
    <p:extLst>
      <p:ext uri="{BB962C8B-B14F-4D97-AF65-F5344CB8AC3E}">
        <p14:creationId xmlns:p14="http://schemas.microsoft.com/office/powerpoint/2010/main" val="1683376359"/>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187624" y="1268760"/>
            <a:ext cx="6552728" cy="4708981"/>
          </a:xfrm>
          <a:prstGeom prst="rect">
            <a:avLst/>
          </a:prstGeom>
        </p:spPr>
        <p:txBody>
          <a:bodyPr wrap="square">
            <a:spAutoFit/>
          </a:bodyPr>
          <a:lstStyle/>
          <a:p>
            <a:pPr algn="justLow" rtl="1">
              <a:lnSpc>
                <a:spcPct val="150000"/>
              </a:lnSpc>
            </a:pPr>
            <a:r>
              <a:rPr lang="fa-IR" sz="2000" dirty="0"/>
              <a:t>در کانال ماهی، توپی به نزدیکی من اصابت کرد و موج انفجار مرا گرفت؛ آقای جوادیان از عکاسانی بود که با هم به جبهه می‌رفتیم؛ چشم‌هایم ضعیف بود؛ گرد و غبار، منطقه عملیاتی رمضان را فرا گرفت؛ احساس کردم کسی همراهم نیست؛ به طرف کانال ماهی دقت کردم، دیدم چند نفر در حالی که به سمت ما تیراندازی می‌کنند، نزدیک می‌شوند.</a:t>
            </a:r>
          </a:p>
          <a:p>
            <a:pPr algn="justLow" rtl="1">
              <a:lnSpc>
                <a:spcPct val="150000"/>
              </a:lnSpc>
            </a:pPr>
            <a:r>
              <a:rPr lang="fa-IR" sz="2000" dirty="0"/>
              <a:t>فکر کردم برای جوادیان اتفاقی افتاده است و بچه‌ها به دنبال او می‌گردند؛ اما چون تیرها مستقیماً به طرف ما بود، متوجه شدم نیروهای دشمن هستند بنابراین از کانال فرار کردم؛ یکی از رزمنده‌ها که ترکشی به پایش خورده بود، در داخل کانال مرا دید و گفت «اگر من اینجا بمانم، اسیر می‌شوم، مرا هم با خودت ببر»</a:t>
            </a:r>
            <a:endParaRPr lang="fa-IR" sz="2000" dirty="0">
              <a:effectLst/>
            </a:endParaRPr>
          </a:p>
        </p:txBody>
      </p:sp>
    </p:spTree>
    <p:extLst>
      <p:ext uri="{BB962C8B-B14F-4D97-AF65-F5344CB8AC3E}">
        <p14:creationId xmlns:p14="http://schemas.microsoft.com/office/powerpoint/2010/main" val="156127277"/>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1720" y="1070516"/>
            <a:ext cx="5185317" cy="3728393"/>
          </a:xfrm>
          <a:prstGeom prst="rect">
            <a:avLst/>
          </a:prstGeom>
        </p:spPr>
        <p:txBody>
          <a:bodyPr wrap="square">
            <a:spAutoFit/>
          </a:bodyPr>
          <a:lstStyle/>
          <a:p>
            <a:pPr algn="justLow" rtl="1">
              <a:lnSpc>
                <a:spcPct val="150000"/>
              </a:lnSpc>
            </a:pPr>
            <a:r>
              <a:rPr lang="fa-IR" sz="2000" dirty="0"/>
              <a:t>نمی‌توانستم او را رها کنم، با اینکه هیکل درشتی داشت او را روی شانه‌ام گذاشتم و همراه خود ‌بردم؛ نیروهای دشمن پشت سرم بودند؛ یک خمپاره در نزدیکی ما به زمین اصابت کرد. احساس کردم آن مجروح خیلی سنگین شد؛ به او گفتم «خودت هم کمک کن» یک لحظه صورتم را برگرداندم و دیدم ترکش خمپاره به سر او اصابت کرده و شهید شده است. در واقع آن رزمنده سپری برای محافظت از من شد. او را همان جا گذاشتم و عقب آمدم.</a:t>
            </a:r>
            <a:endParaRPr lang="en-US" sz="2000" dirty="0"/>
          </a:p>
        </p:txBody>
      </p:sp>
    </p:spTree>
    <p:extLst>
      <p:ext uri="{BB962C8B-B14F-4D97-AF65-F5344CB8AC3E}">
        <p14:creationId xmlns:p14="http://schemas.microsoft.com/office/powerpoint/2010/main" val="168056271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9552" y="1412776"/>
            <a:ext cx="3528392" cy="3240360"/>
          </a:xfrm>
        </p:spPr>
        <p:txBody>
          <a:bodyPr/>
          <a:lstStyle/>
          <a:p>
            <a:pPr algn="justLow" rtl="1">
              <a:lnSpc>
                <a:spcPct val="150000"/>
              </a:lnSpc>
            </a:pPr>
            <a:r>
              <a:rPr lang="fa-IR" sz="2000" dirty="0">
                <a:solidFill>
                  <a:schemeClr val="tx1"/>
                </a:solidFill>
              </a:rPr>
              <a:t>در عین حال که عقب‌نشینی می‌کردم، هر جا شهیدی را می‌دیدم، قسمتی از پلاک‌ها او را می‌کندم و می‌آوردم؛ دنبال آقای جوادیان گشتم، خیلی دلواپس او بودم، از اولین خاکریز عبور کردم و دیدم آقای جوادیان در حال خوردن هندوانه است.</a:t>
            </a:r>
            <a:endParaRPr lang="en-US" sz="2000" dirty="0">
              <a:solidFill>
                <a:schemeClr val="tx1"/>
              </a:solidFill>
            </a:endParaRPr>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15724" r="15724"/>
          <a:stretch>
            <a:fillRect/>
          </a:stretch>
        </p:blipFill>
        <p:spPr>
          <a:xfrm>
            <a:off x="4355976" y="1179827"/>
            <a:ext cx="4032448" cy="3761341"/>
          </a:xfrm>
        </p:spPr>
      </p:pic>
    </p:spTree>
    <p:extLst>
      <p:ext uri="{BB962C8B-B14F-4D97-AF65-F5344CB8AC3E}">
        <p14:creationId xmlns:p14="http://schemas.microsoft.com/office/powerpoint/2010/main" val="149217119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rot="1435988">
            <a:off x="645345" y="2094026"/>
            <a:ext cx="4476750" cy="3600450"/>
          </a:xfrm>
        </p:spPr>
      </p:pic>
      <p:pic>
        <p:nvPicPr>
          <p:cNvPr id="10" name="Content Placeholder 9"/>
          <p:cNvPicPr>
            <a:picLocks noGrp="1" noChangeAspect="1"/>
          </p:cNvPicPr>
          <p:nvPr>
            <p:ph sz="quarter" idx="4294967295"/>
          </p:nvPr>
        </p:nvPicPr>
        <p:blipFill>
          <a:blip r:embed="rId3">
            <a:extLst>
              <a:ext uri="{28A0092B-C50C-407E-A947-70E740481C1C}">
                <a14:useLocalDpi xmlns:a14="http://schemas.microsoft.com/office/drawing/2010/main" val="0"/>
              </a:ext>
            </a:extLst>
          </a:blip>
          <a:stretch>
            <a:fillRect/>
          </a:stretch>
        </p:blipFill>
        <p:spPr>
          <a:xfrm>
            <a:off x="5076056" y="1484784"/>
            <a:ext cx="3833812" cy="4799012"/>
          </a:xfrm>
        </p:spPr>
      </p:pic>
      <p:sp>
        <p:nvSpPr>
          <p:cNvPr id="11" name="Title 4"/>
          <p:cNvSpPr txBox="1">
            <a:spLocks/>
          </p:cNvSpPr>
          <p:nvPr/>
        </p:nvSpPr>
        <p:spPr>
          <a:xfrm>
            <a:off x="1043608" y="404664"/>
            <a:ext cx="6624736" cy="576064"/>
          </a:xfrm>
          <a:prstGeom prst="rect">
            <a:avLst/>
          </a:prstGeom>
          <a:ln>
            <a:solidFill>
              <a:schemeClr val="tx2">
                <a:lumMod val="60000"/>
                <a:lumOff val="40000"/>
              </a:schemeClr>
            </a:solidFill>
          </a:ln>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lnSpc>
                <a:spcPct val="150000"/>
              </a:lnSpc>
            </a:pPr>
            <a:endParaRPr lang="en-US" sz="2000" b="1" dirty="0"/>
          </a:p>
        </p:txBody>
      </p:sp>
      <p:sp>
        <p:nvSpPr>
          <p:cNvPr id="13" name="Rectangle 12"/>
          <p:cNvSpPr/>
          <p:nvPr/>
        </p:nvSpPr>
        <p:spPr>
          <a:xfrm>
            <a:off x="1252776" y="492641"/>
            <a:ext cx="6192688" cy="400110"/>
          </a:xfrm>
          <a:prstGeom prst="rect">
            <a:avLst/>
          </a:prstGeom>
        </p:spPr>
        <p:txBody>
          <a:bodyPr wrap="square">
            <a:spAutoFit/>
          </a:bodyPr>
          <a:lstStyle/>
          <a:p>
            <a:r>
              <a:rPr lang="fa-IR" sz="2000" b="1" cap="all" spc="50" dirty="0">
                <a:solidFill>
                  <a:srgbClr val="FFFFFF"/>
                </a:solidFill>
                <a:ea typeface="+mj-ea"/>
              </a:rPr>
              <a:t>عکس یادگاری – کاشان – محل اعزام نیروها برای عملیات رمضان</a:t>
            </a:r>
            <a:endParaRPr lang="en-US" b="1" dirty="0"/>
          </a:p>
        </p:txBody>
      </p:sp>
    </p:spTree>
    <p:extLst>
      <p:ext uri="{BB962C8B-B14F-4D97-AF65-F5344CB8AC3E}">
        <p14:creationId xmlns:p14="http://schemas.microsoft.com/office/powerpoint/2010/main" val="273838102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987824" y="2132856"/>
            <a:ext cx="3240360" cy="1500187"/>
          </a:xfrm>
        </p:spPr>
        <p:txBody>
          <a:bodyPr>
            <a:normAutofit/>
          </a:bodyPr>
          <a:lstStyle/>
          <a:p>
            <a:r>
              <a:rPr lang="fa-IR" sz="4400" dirty="0" smtClean="0">
                <a:solidFill>
                  <a:schemeClr val="tx1"/>
                </a:solidFill>
                <a:latin typeface="_PDMS_Saleem_QuranFont" pitchFamily="2" charset="-78"/>
                <a:cs typeface="B Esfehan" pitchFamily="2" charset="-78"/>
              </a:rPr>
              <a:t>کتاب شناسی</a:t>
            </a:r>
            <a:endParaRPr lang="en-US" sz="4400" dirty="0">
              <a:solidFill>
                <a:schemeClr val="tx1"/>
              </a:solidFill>
              <a:latin typeface="_PDMS_Saleem_QuranFont" pitchFamily="2" charset="-78"/>
              <a:cs typeface="B Esfehan" pitchFamily="2" charset="-78"/>
            </a:endParaRPr>
          </a:p>
        </p:txBody>
      </p:sp>
    </p:spTree>
    <p:extLst>
      <p:ext uri="{BB962C8B-B14F-4D97-AF65-F5344CB8AC3E}">
        <p14:creationId xmlns:p14="http://schemas.microsoft.com/office/powerpoint/2010/main" val="372740691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71600" y="692696"/>
            <a:ext cx="6624736" cy="576064"/>
          </a:xfrm>
          <a:ln>
            <a:solidFill>
              <a:schemeClr val="tx2">
                <a:lumMod val="60000"/>
                <a:lumOff val="40000"/>
              </a:schemeClr>
            </a:solidFill>
          </a:ln>
        </p:spPr>
        <p:txBody>
          <a:bodyPr/>
          <a:lstStyle/>
          <a:p>
            <a:pPr algn="r" rtl="1">
              <a:lnSpc>
                <a:spcPct val="150000"/>
              </a:lnSpc>
            </a:pPr>
            <a:r>
              <a:rPr lang="fa-IR" sz="2000" b="1" dirty="0">
                <a:latin typeface="Tahoma"/>
              </a:rPr>
              <a:t>مهم‌ترين كتاب‌هايي كه تاكنون در باره عمليات رمضان منتشر </a:t>
            </a:r>
            <a:r>
              <a:rPr lang="fa-IR" sz="2000" b="1" dirty="0" smtClean="0">
                <a:latin typeface="Tahoma"/>
              </a:rPr>
              <a:t>شده‌اند:</a:t>
            </a:r>
            <a:endParaRPr lang="en-US" sz="2000" b="1" dirty="0"/>
          </a:p>
        </p:txBody>
      </p:sp>
      <p:sp>
        <p:nvSpPr>
          <p:cNvPr id="9" name="Rectangle 8"/>
          <p:cNvSpPr/>
          <p:nvPr/>
        </p:nvSpPr>
        <p:spPr>
          <a:xfrm>
            <a:off x="899592" y="1628800"/>
            <a:ext cx="6696744" cy="4616648"/>
          </a:xfrm>
          <a:prstGeom prst="rect">
            <a:avLst/>
          </a:prstGeom>
        </p:spPr>
        <p:txBody>
          <a:bodyPr wrap="square">
            <a:spAutoFit/>
          </a:bodyPr>
          <a:lstStyle/>
          <a:p>
            <a:pPr marL="285750" indent="-285750" algn="justLow" rtl="1">
              <a:lnSpc>
                <a:spcPct val="150000"/>
              </a:lnSpc>
              <a:buFont typeface="Wingdings" pitchFamily="2" charset="2"/>
              <a:buChar char="§"/>
            </a:pPr>
            <a:r>
              <a:rPr lang="fa-IR" sz="1600" dirty="0" smtClean="0"/>
              <a:t>نبرد </a:t>
            </a:r>
            <a:r>
              <a:rPr lang="fa-IR" sz="1600" dirty="0"/>
              <a:t>رمضان (سخنراني برادر محسن رضايي فرمانده سپاه پاسداران انقلاب اسلامي به مناسبت عمليات رمضان) / محسن رضايي</a:t>
            </a:r>
            <a:r>
              <a:rPr lang="fa-IR" sz="1600" dirty="0" smtClean="0"/>
              <a:t>.</a:t>
            </a:r>
            <a:endParaRPr lang="en-US" sz="1600" dirty="0" smtClean="0"/>
          </a:p>
          <a:p>
            <a:pPr marL="285750" indent="-285750" algn="justLow" rtl="1">
              <a:lnSpc>
                <a:spcPct val="150000"/>
              </a:lnSpc>
              <a:buFont typeface="Wingdings" pitchFamily="2" charset="2"/>
              <a:buChar char="§"/>
            </a:pPr>
            <a:r>
              <a:rPr lang="fa-IR" sz="1600" dirty="0"/>
              <a:t>لاله پرپرشده (يادواره برادر شهيد عباس فتح‌الله‌پور) / مدرسه اميرالمومنين(ع) (قم</a:t>
            </a:r>
            <a:r>
              <a:rPr lang="fa-IR" sz="1600" dirty="0" smtClean="0"/>
              <a:t>).</a:t>
            </a:r>
            <a:endParaRPr lang="en-US" sz="1600" dirty="0" smtClean="0"/>
          </a:p>
          <a:p>
            <a:pPr marL="285750" indent="-285750" algn="justLow" rtl="1">
              <a:lnSpc>
                <a:spcPct val="150000"/>
              </a:lnSpc>
              <a:buFont typeface="Wingdings" pitchFamily="2" charset="2"/>
              <a:buChar char="§"/>
            </a:pPr>
            <a:r>
              <a:rPr lang="fa-IR" sz="1600" dirty="0"/>
              <a:t>روايت فتح‏ (مجموعه گزارش‌ها و تصاوير مربوط به عمليات ثامن‏الائمه، طريق‏القدس، فتح‏المبين، بيت‏المقدس، رمضان‏) / وزارت ارشاد اسلامي، اداره كل تبليغات و انتشارات‏ / 1361</a:t>
            </a:r>
            <a:r>
              <a:rPr lang="fa-IR" sz="1600" dirty="0" smtClean="0"/>
              <a:t>.</a:t>
            </a:r>
            <a:endParaRPr lang="en-US" sz="1600" dirty="0" smtClean="0"/>
          </a:p>
          <a:p>
            <a:pPr marL="285750" indent="-285750" algn="justLow" rtl="1">
              <a:lnSpc>
                <a:spcPct val="150000"/>
              </a:lnSpc>
              <a:buFont typeface="Wingdings" pitchFamily="2" charset="2"/>
              <a:buChar char="§"/>
            </a:pPr>
            <a:r>
              <a:rPr lang="fa-IR" sz="1600" dirty="0"/>
              <a:t>به سوي كربلا / تهيه‏ شده در سپاه پاسداران انقلاب اسلامي منطقه 10 (استان تهران) / سپاه پاسداران انقلاب اسلامي / 1361</a:t>
            </a:r>
            <a:r>
              <a:rPr lang="fa-IR" sz="1600" dirty="0" smtClean="0"/>
              <a:t>.</a:t>
            </a:r>
            <a:endParaRPr lang="en-US" sz="1600" dirty="0" smtClean="0"/>
          </a:p>
          <a:p>
            <a:pPr marL="285750" indent="-285750" algn="justLow" rtl="1">
              <a:lnSpc>
                <a:spcPct val="150000"/>
              </a:lnSpc>
              <a:buFont typeface="Wingdings" pitchFamily="2" charset="2"/>
              <a:buChar char="§"/>
            </a:pPr>
            <a:r>
              <a:rPr lang="fa-IR" sz="1600" dirty="0"/>
              <a:t>انافتحنا... 62 ـ 61 (جلد 2: عمليات‌هاي فتح‏المبين، بيت‏المقدس، رمضان، مسلم بن عقيل، محرم، والفجر مقدماتي) / عكس‌ها از بهرام محمدي‌فرد و سعيد صادقي / سروش / 1362</a:t>
            </a:r>
            <a:r>
              <a:rPr lang="fa-IR" sz="1600" dirty="0" smtClean="0"/>
              <a:t>.</a:t>
            </a:r>
            <a:endParaRPr lang="en-US" sz="1600" dirty="0" smtClean="0"/>
          </a:p>
          <a:p>
            <a:pPr marL="285750" indent="-285750" algn="justLow" rtl="1">
              <a:lnSpc>
                <a:spcPct val="150000"/>
              </a:lnSpc>
              <a:buFont typeface="Wingdings" pitchFamily="2" charset="2"/>
              <a:buChar char="§"/>
            </a:pPr>
            <a:r>
              <a:rPr lang="fa-IR" sz="1600" dirty="0"/>
              <a:t>لا اله الا الله‏ / عكس‌ها از اميرعلي جواديان و محمدحسين حيدري / فرهنگ انقلاب اسلامي / 1362.</a:t>
            </a:r>
            <a:endParaRPr lang="en-US" sz="1600" dirty="0"/>
          </a:p>
        </p:txBody>
      </p:sp>
      <p:sp>
        <p:nvSpPr>
          <p:cNvPr id="10" name="Left Arrow 9"/>
          <p:cNvSpPr/>
          <p:nvPr/>
        </p:nvSpPr>
        <p:spPr>
          <a:xfrm>
            <a:off x="323528" y="6021288"/>
            <a:ext cx="1152128"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bg1"/>
                </a:solidFill>
              </a:rPr>
              <a:t>ادامــــه</a:t>
            </a:r>
            <a:endParaRPr lang="en-US" dirty="0">
              <a:solidFill>
                <a:schemeClr val="bg1"/>
              </a:solidFill>
            </a:endParaRPr>
          </a:p>
        </p:txBody>
      </p:sp>
    </p:spTree>
    <p:extLst>
      <p:ext uri="{BB962C8B-B14F-4D97-AF65-F5344CB8AC3E}">
        <p14:creationId xmlns:p14="http://schemas.microsoft.com/office/powerpoint/2010/main" val="149441179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7544" y="260648"/>
            <a:ext cx="8027169" cy="5832648"/>
          </a:xfrm>
        </p:spPr>
        <p:txBody>
          <a:bodyPr>
            <a:normAutofit fontScale="92500" lnSpcReduction="20000"/>
          </a:bodyPr>
          <a:lstStyle/>
          <a:p>
            <a:pPr marL="285750" indent="-285750" algn="justLow" rtl="1">
              <a:lnSpc>
                <a:spcPct val="150000"/>
              </a:lnSpc>
              <a:buFont typeface="Wingdings" pitchFamily="2" charset="2"/>
              <a:buChar char="§"/>
            </a:pPr>
            <a:r>
              <a:rPr lang="fa-IR" dirty="0">
                <a:solidFill>
                  <a:schemeClr val="tx1"/>
                </a:solidFill>
              </a:rPr>
              <a:t>جنگ تحميلي، دفاع در برابر تجاوز (جلد 3) / شوراي عالي دفاع، ستاد تبليغات جنگ‏ / 1364</a:t>
            </a:r>
            <a:r>
              <a:rPr lang="fa-IR" dirty="0" smtClean="0">
                <a:solidFill>
                  <a:schemeClr val="tx1"/>
                </a:solidFill>
              </a:rPr>
              <a:t>.</a:t>
            </a:r>
          </a:p>
          <a:p>
            <a:pPr marL="285750" indent="-285750" algn="justLow" rtl="1">
              <a:lnSpc>
                <a:spcPct val="150000"/>
              </a:lnSpc>
              <a:buFont typeface="Wingdings" pitchFamily="2" charset="2"/>
              <a:buChar char="§"/>
            </a:pPr>
            <a:r>
              <a:rPr lang="fa-IR" dirty="0">
                <a:solidFill>
                  <a:schemeClr val="tx1"/>
                </a:solidFill>
              </a:rPr>
              <a:t>اسرار جنگ تحميلي به روايت اسراي عراقي (جلد 2) / مصاحبه‏گر مرتضي سرهنگي / دفتر ادبيات و هنر مقاومت‏ / 1368</a:t>
            </a:r>
            <a:r>
              <a:rPr lang="fa-IR" dirty="0" smtClean="0">
                <a:solidFill>
                  <a:schemeClr val="tx1"/>
                </a:solidFill>
              </a:rPr>
              <a:t>.</a:t>
            </a:r>
          </a:p>
          <a:p>
            <a:pPr marL="285750" indent="-285750" algn="justLow" rtl="1">
              <a:lnSpc>
                <a:spcPct val="150000"/>
              </a:lnSpc>
              <a:buFont typeface="Wingdings" pitchFamily="2" charset="2"/>
              <a:buChar char="§"/>
            </a:pPr>
            <a:r>
              <a:rPr lang="fa-IR" dirty="0">
                <a:solidFill>
                  <a:schemeClr val="tx1"/>
                </a:solidFill>
              </a:rPr>
              <a:t>آشيان‏ (مجموعه خاطره‏) / يعقوب آذر / سپاه پاسداران انقلاب اسلامي، نيروي زميني، معاونت تبليغات و انتشارات‏ / 1374</a:t>
            </a:r>
            <a:r>
              <a:rPr lang="fa-IR" dirty="0" smtClean="0">
                <a:solidFill>
                  <a:schemeClr val="tx1"/>
                </a:solidFill>
              </a:rPr>
              <a:t>.</a:t>
            </a:r>
          </a:p>
          <a:p>
            <a:pPr marL="285750" indent="-285750" algn="justLow" rtl="1">
              <a:lnSpc>
                <a:spcPct val="150000"/>
              </a:lnSpc>
              <a:buFont typeface="Wingdings" pitchFamily="2" charset="2"/>
              <a:buChar char="§"/>
            </a:pPr>
            <a:r>
              <a:rPr lang="fa-IR" dirty="0">
                <a:solidFill>
                  <a:schemeClr val="tx1"/>
                </a:solidFill>
              </a:rPr>
              <a:t>زخم شقايق‏ (مجموعه خاطرات‏) / محمدرضا يوسفي كوپايي / كنگره بزرگداشت سرداران شهيد استان اصفهان و سپاه پاسداران انقلاب اسلامي، نيروي زميني، لشكر زرهي 8 نجف اشرف‏ / 1375</a:t>
            </a:r>
            <a:r>
              <a:rPr lang="fa-IR" dirty="0" smtClean="0">
                <a:solidFill>
                  <a:schemeClr val="tx1"/>
                </a:solidFill>
              </a:rPr>
              <a:t>.</a:t>
            </a:r>
          </a:p>
          <a:p>
            <a:pPr marL="285750" indent="-285750" algn="justLow" rtl="1">
              <a:lnSpc>
                <a:spcPct val="150000"/>
              </a:lnSpc>
              <a:buFont typeface="Wingdings" pitchFamily="2" charset="2"/>
              <a:buChar char="§"/>
            </a:pPr>
            <a:r>
              <a:rPr lang="fa-IR" dirty="0">
                <a:solidFill>
                  <a:schemeClr val="tx1"/>
                </a:solidFill>
              </a:rPr>
              <a:t>اعترافات‏ (خاطرات سرهنگ عراقي) / عبدالعزيز قادر السامرايي؛ مترجم عبدالرسول رضاگاه‏ / دفتر ادبيات و هنر مقاومت‏ / 1375</a:t>
            </a:r>
            <a:r>
              <a:rPr lang="fa-IR" dirty="0" smtClean="0">
                <a:solidFill>
                  <a:schemeClr val="tx1"/>
                </a:solidFill>
              </a:rPr>
              <a:t>.</a:t>
            </a:r>
          </a:p>
          <a:p>
            <a:pPr marL="285750" indent="-285750" algn="justLow" rtl="1">
              <a:lnSpc>
                <a:spcPct val="150000"/>
              </a:lnSpc>
              <a:buFont typeface="Wingdings" pitchFamily="2" charset="2"/>
              <a:buChar char="§"/>
            </a:pPr>
            <a:r>
              <a:rPr lang="fa-IR" dirty="0">
                <a:solidFill>
                  <a:schemeClr val="tx1"/>
                </a:solidFill>
              </a:rPr>
              <a:t>توفان سرخ‏ (خاطرات سرهنگ عراقي) / عبدالعظيم الشكرچي؛ مترجم عبدالرسول رضاگاه‏ / دفتر ادبيات و هنر مقاومت‏ / 1375</a:t>
            </a:r>
            <a:r>
              <a:rPr lang="fa-IR" dirty="0" smtClean="0">
                <a:solidFill>
                  <a:schemeClr val="tx1"/>
                </a:solidFill>
              </a:rPr>
              <a:t>.</a:t>
            </a:r>
          </a:p>
          <a:p>
            <a:pPr marL="285750" indent="-285750" algn="justLow" rtl="1">
              <a:lnSpc>
                <a:spcPct val="150000"/>
              </a:lnSpc>
              <a:buFont typeface="Wingdings" pitchFamily="2" charset="2"/>
              <a:buChar char="§"/>
            </a:pPr>
            <a:r>
              <a:rPr lang="fa-IR" dirty="0">
                <a:solidFill>
                  <a:schemeClr val="tx1"/>
                </a:solidFill>
              </a:rPr>
              <a:t>لبيك لحظه‏ها (مجموعه خاطرات‏) / حميد رئيسي / كنگره بزرگداشت سرداران شهيد استان اصفهان و سپاه پاسداران انقلاب اسلامي، لشكر 14 امام حسين (ع) / 1375</a:t>
            </a:r>
            <a:r>
              <a:rPr lang="fa-IR" dirty="0" smtClean="0">
                <a:solidFill>
                  <a:schemeClr val="tx1"/>
                </a:solidFill>
              </a:rPr>
              <a:t>.</a:t>
            </a:r>
          </a:p>
          <a:p>
            <a:pPr marL="285750" indent="-285750" algn="justLow" rtl="1">
              <a:lnSpc>
                <a:spcPct val="150000"/>
              </a:lnSpc>
              <a:buFont typeface="Wingdings" pitchFamily="2" charset="2"/>
              <a:buChar char="§"/>
            </a:pPr>
            <a:r>
              <a:rPr lang="fa-IR" dirty="0">
                <a:solidFill>
                  <a:schemeClr val="tx1"/>
                </a:solidFill>
              </a:rPr>
              <a:t>ارتش جمهوري اسلامي در هشت سال دفاع مقدس‏ (جلد 6: نبردهاي رمضان و محرم‏) / محمدحسن لطفي و سيديعقوب حسيني / ارتش جمهوري اسلامي ايران، سازمان عقيدتي سياسي / 1376.</a:t>
            </a:r>
            <a:endParaRPr lang="en-US" dirty="0">
              <a:solidFill>
                <a:schemeClr val="tx1"/>
              </a:solidFill>
            </a:endParaRPr>
          </a:p>
        </p:txBody>
      </p:sp>
      <p:sp>
        <p:nvSpPr>
          <p:cNvPr id="4" name="Left Arrow 3"/>
          <p:cNvSpPr/>
          <p:nvPr/>
        </p:nvSpPr>
        <p:spPr>
          <a:xfrm>
            <a:off x="323528" y="6021288"/>
            <a:ext cx="1152128"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bg1"/>
                </a:solidFill>
              </a:rPr>
              <a:t>ادامــــه</a:t>
            </a:r>
            <a:endParaRPr lang="en-US" dirty="0">
              <a:solidFill>
                <a:schemeClr val="bg1"/>
              </a:solidFill>
            </a:endParaRPr>
          </a:p>
        </p:txBody>
      </p:sp>
    </p:spTree>
    <p:extLst>
      <p:ext uri="{BB962C8B-B14F-4D97-AF65-F5344CB8AC3E}">
        <p14:creationId xmlns:p14="http://schemas.microsoft.com/office/powerpoint/2010/main" val="4089398020"/>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7544" y="466384"/>
            <a:ext cx="7982593" cy="5926013"/>
          </a:xfrm>
        </p:spPr>
        <p:txBody>
          <a:bodyPr>
            <a:noAutofit/>
          </a:bodyPr>
          <a:lstStyle/>
          <a:p>
            <a:pPr marL="285750" indent="-285750" algn="justLow" rtl="1">
              <a:lnSpc>
                <a:spcPct val="150000"/>
              </a:lnSpc>
              <a:buFont typeface="Wingdings" pitchFamily="2" charset="2"/>
              <a:buChar char="§"/>
            </a:pPr>
            <a:r>
              <a:rPr lang="fa-IR" sz="1600" dirty="0">
                <a:solidFill>
                  <a:schemeClr val="tx1"/>
                </a:solidFill>
              </a:rPr>
              <a:t>كارنامه توصيفي عمليات رزمندگان اسلام در طول هشت سال دفاع مقدس / علي سميعي / سپاه پاسداران انقلاب اسلامي، نمايندگي ولي‌فقيه در نيروي زميني / 1376. </a:t>
            </a:r>
            <a:endParaRPr lang="fa-IR" sz="1600" dirty="0" smtClean="0">
              <a:solidFill>
                <a:schemeClr val="tx1"/>
              </a:solidFill>
            </a:endParaRPr>
          </a:p>
          <a:p>
            <a:pPr marL="285750" indent="-285750" algn="justLow" rtl="1">
              <a:lnSpc>
                <a:spcPct val="150000"/>
              </a:lnSpc>
              <a:buFont typeface="Wingdings" pitchFamily="2" charset="2"/>
              <a:buChar char="§"/>
            </a:pPr>
            <a:r>
              <a:rPr lang="fa-IR" sz="1600" dirty="0">
                <a:solidFill>
                  <a:schemeClr val="tx1"/>
                </a:solidFill>
              </a:rPr>
              <a:t>سردار خيبر / مهدي فراهاني / كنگره بزرگداشت سرداران شهيد استان تهران و وزارت فرهنگ و ارشاد اسلامي، معاونت امور مطبوعاتي و تبليغاتي / 1376. </a:t>
            </a:r>
            <a:endParaRPr lang="fa-IR" sz="1600" dirty="0" smtClean="0">
              <a:solidFill>
                <a:schemeClr val="tx1"/>
              </a:solidFill>
            </a:endParaRPr>
          </a:p>
          <a:p>
            <a:pPr marL="285750" indent="-285750" algn="justLow" rtl="1">
              <a:lnSpc>
                <a:spcPct val="150000"/>
              </a:lnSpc>
              <a:buFont typeface="Wingdings" pitchFamily="2" charset="2"/>
              <a:buChar char="§"/>
            </a:pPr>
            <a:r>
              <a:rPr lang="fa-IR" sz="1600" dirty="0">
                <a:solidFill>
                  <a:schemeClr val="tx1"/>
                </a:solidFill>
              </a:rPr>
              <a:t>مردان جنگ‏ / خاطره جعفر لهراسبي؛ بازنويس نثر هوشنگ ميرزايي / بنياد حفظ آثار و ارزش‌هاي دفاع مقدس، مديريت ادبيات و انتشارات‏ / 1376. </a:t>
            </a:r>
            <a:endParaRPr lang="fa-IR" sz="1600" dirty="0" smtClean="0">
              <a:solidFill>
                <a:schemeClr val="tx1"/>
              </a:solidFill>
            </a:endParaRPr>
          </a:p>
          <a:p>
            <a:pPr marL="285750" indent="-285750" algn="justLow" rtl="1">
              <a:lnSpc>
                <a:spcPct val="150000"/>
              </a:lnSpc>
              <a:buFont typeface="Wingdings" pitchFamily="2" charset="2"/>
              <a:buChar char="§"/>
            </a:pPr>
            <a:r>
              <a:rPr lang="fa-IR" sz="1600" dirty="0">
                <a:solidFill>
                  <a:schemeClr val="tx1"/>
                </a:solidFill>
              </a:rPr>
              <a:t>روزها و رويدادها (جلد 2) / علي بري ديزجي و علي اصغر كريمي شرفشاده / نشر رامين‏ / </a:t>
            </a:r>
            <a:r>
              <a:rPr lang="fa-IR" sz="1600" dirty="0" smtClean="0">
                <a:solidFill>
                  <a:schemeClr val="tx1"/>
                </a:solidFill>
              </a:rPr>
              <a:t>1378.</a:t>
            </a:r>
          </a:p>
          <a:p>
            <a:pPr marL="285750" indent="-285750" algn="justLow" rtl="1">
              <a:lnSpc>
                <a:spcPct val="150000"/>
              </a:lnSpc>
              <a:buFont typeface="Wingdings" pitchFamily="2" charset="2"/>
              <a:buChar char="§"/>
            </a:pPr>
            <a:r>
              <a:rPr lang="fa-IR" sz="1600" dirty="0" smtClean="0">
                <a:solidFill>
                  <a:schemeClr val="tx1"/>
                </a:solidFill>
              </a:rPr>
              <a:t>سيري </a:t>
            </a:r>
            <a:r>
              <a:rPr lang="fa-IR" sz="1600" dirty="0">
                <a:solidFill>
                  <a:schemeClr val="tx1"/>
                </a:solidFill>
              </a:rPr>
              <a:t>در جنگ ايران و عراق‏ (جلد 2: خرمشهر تا فاو) / محمد دروديان‏ / مركز مطالعات و تحقيقات جنگ‏ / 1378. </a:t>
            </a:r>
            <a:endParaRPr lang="fa-IR" sz="1600" dirty="0" smtClean="0">
              <a:solidFill>
                <a:schemeClr val="tx1"/>
              </a:solidFill>
            </a:endParaRPr>
          </a:p>
          <a:p>
            <a:pPr marL="285750" indent="-285750" algn="justLow" rtl="1">
              <a:lnSpc>
                <a:spcPct val="150000"/>
              </a:lnSpc>
              <a:buFont typeface="Wingdings" pitchFamily="2" charset="2"/>
              <a:buChar char="§"/>
            </a:pPr>
            <a:r>
              <a:rPr lang="fa-IR" sz="1600" dirty="0">
                <a:solidFill>
                  <a:schemeClr val="tx1"/>
                </a:solidFill>
              </a:rPr>
              <a:t>ناگفته‏هاي جنگ‏ (خاطرات سپهبد شهيد علي صياد شيرازي) / تدوين احمد دهقان‏ / دفتر ادبيات و هنر مقاومت‏ / 1378</a:t>
            </a:r>
            <a:r>
              <a:rPr lang="fa-IR" sz="1600" dirty="0" smtClean="0">
                <a:solidFill>
                  <a:schemeClr val="tx1"/>
                </a:solidFill>
              </a:rPr>
              <a:t>.</a:t>
            </a:r>
          </a:p>
          <a:p>
            <a:pPr marL="285750" indent="-285750" algn="justLow" rtl="1">
              <a:lnSpc>
                <a:spcPct val="150000"/>
              </a:lnSpc>
              <a:buFont typeface="Wingdings" pitchFamily="2" charset="2"/>
              <a:buChar char="§"/>
            </a:pPr>
            <a:r>
              <a:rPr lang="fa-IR" sz="1600" dirty="0">
                <a:solidFill>
                  <a:schemeClr val="tx1"/>
                </a:solidFill>
              </a:rPr>
              <a:t>جكت‏ / به‏اهتمام دفتر هنر و ادبيات ايثار بنياد جانبازان / بنياد مستضعفان و جانبازان انقلاب اسلامي، معاونت فرهنگي اجتماعي و هنري، دفتر هنر و ادبيات ايثار / 1379. </a:t>
            </a:r>
            <a:endParaRPr lang="fa-IR" sz="1600" dirty="0" smtClean="0">
              <a:solidFill>
                <a:schemeClr val="tx1"/>
              </a:solidFill>
            </a:endParaRPr>
          </a:p>
        </p:txBody>
      </p:sp>
      <p:sp>
        <p:nvSpPr>
          <p:cNvPr id="4" name="Left Arrow 3"/>
          <p:cNvSpPr/>
          <p:nvPr/>
        </p:nvSpPr>
        <p:spPr>
          <a:xfrm>
            <a:off x="323528" y="6021288"/>
            <a:ext cx="1152128"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bg1"/>
                </a:solidFill>
              </a:rPr>
              <a:t>ادامــــه</a:t>
            </a:r>
            <a:endParaRPr lang="en-US" dirty="0">
              <a:solidFill>
                <a:schemeClr val="bg1"/>
              </a:solidFill>
            </a:endParaRPr>
          </a:p>
        </p:txBody>
      </p:sp>
    </p:spTree>
    <p:extLst>
      <p:ext uri="{BB962C8B-B14F-4D97-AF65-F5344CB8AC3E}">
        <p14:creationId xmlns:p14="http://schemas.microsoft.com/office/powerpoint/2010/main" val="287705705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87624" y="1268760"/>
            <a:ext cx="6802760" cy="3604410"/>
          </a:xfrm>
        </p:spPr>
        <p:txBody>
          <a:bodyPr>
            <a:noAutofit/>
          </a:bodyPr>
          <a:lstStyle/>
          <a:p>
            <a:pPr algn="justLow" rtl="1">
              <a:lnSpc>
                <a:spcPct val="150000"/>
              </a:lnSpc>
            </a:pPr>
            <a:r>
              <a:rPr lang="fa-IR" sz="2000" dirty="0">
                <a:solidFill>
                  <a:schemeClr val="tx1"/>
                </a:solidFill>
              </a:rPr>
              <a:t>پس از پيروزى در عمليات بيت المقدس كه به آزاد سازى بخش اعظمى از مناطق اشغالى منجر شد، ايران براى اجراى عملياتى كه سرنوشت جنگ را مشخص كند چاره اى جز ورود به خاك عراق نداشت و با اذن امام خمينى(ره) مبنى بر ورود به خاك عراق، فرماندهان، منطقه شلمچه و بصره را براى حمله نهايى خود برگزيدند كه بر اساس پيش بينى هاى صورت گرفته با رسيدن نيروهاى ايرانى به بصره يا نزديكى آن، رژيم صدام سقوط می کرد، اما مستکبرین از طریق رژیم صهیونیستی حمله گسترده از زمين و هوا به لبنان را به اوج خود رساندند.</a:t>
            </a:r>
            <a:endParaRPr lang="en-US" sz="2000" dirty="0">
              <a:solidFill>
                <a:schemeClr val="tx1"/>
              </a:solidFill>
            </a:endParaRPr>
          </a:p>
        </p:txBody>
      </p:sp>
    </p:spTree>
    <p:extLst>
      <p:ext uri="{BB962C8B-B14F-4D97-AF65-F5344CB8AC3E}">
        <p14:creationId xmlns:p14="http://schemas.microsoft.com/office/powerpoint/2010/main" val="126432263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4632" y="476672"/>
            <a:ext cx="7868025" cy="5760640"/>
          </a:xfrm>
        </p:spPr>
        <p:txBody>
          <a:bodyPr>
            <a:normAutofit/>
          </a:bodyPr>
          <a:lstStyle/>
          <a:p>
            <a:pPr marL="285750" indent="-285750" algn="justLow" rtl="1">
              <a:lnSpc>
                <a:spcPct val="150000"/>
              </a:lnSpc>
              <a:buFont typeface="Wingdings" pitchFamily="2" charset="2"/>
              <a:buChar char="§"/>
              <a:tabLst>
                <a:tab pos="5430838" algn="l"/>
              </a:tabLst>
            </a:pPr>
            <a:r>
              <a:rPr lang="fa-IR" sz="1600" dirty="0">
                <a:solidFill>
                  <a:schemeClr val="tx1"/>
                </a:solidFill>
              </a:rPr>
              <a:t>طلس جنگ ايران و عراق‏ (فشرده نبردهاي زميني 31 شهريور 1359 ـ 29 مرداد 1367) / مركز مطالعات و تحقيقات جنگ / 1379. </a:t>
            </a:r>
            <a:endParaRPr lang="fa-IR" sz="1600" dirty="0" smtClean="0">
              <a:solidFill>
                <a:schemeClr val="tx1"/>
              </a:solidFill>
            </a:endParaRPr>
          </a:p>
          <a:p>
            <a:pPr marL="285750" indent="-285750" algn="justLow" rtl="1">
              <a:lnSpc>
                <a:spcPct val="150000"/>
              </a:lnSpc>
              <a:buFont typeface="Wingdings" pitchFamily="2" charset="2"/>
              <a:buChar char="§"/>
              <a:tabLst>
                <a:tab pos="5430838" algn="l"/>
              </a:tabLst>
            </a:pPr>
            <a:r>
              <a:rPr lang="fa-IR" sz="1600" dirty="0">
                <a:solidFill>
                  <a:schemeClr val="tx1"/>
                </a:solidFill>
              </a:rPr>
              <a:t>پس از بحران‏ (كارنامه و خاطرات 1361 هاشمي رفسنجاني‏) / به‏اهتمام فاطمه هاشمي / دفتر نشر معارف انقلاب‏ / 1380</a:t>
            </a:r>
            <a:r>
              <a:rPr lang="fa-IR" sz="1600" dirty="0" smtClean="0">
                <a:solidFill>
                  <a:schemeClr val="tx1"/>
                </a:solidFill>
              </a:rPr>
              <a:t>.</a:t>
            </a:r>
          </a:p>
          <a:p>
            <a:pPr marL="285750" indent="-285750" algn="justLow" rtl="1">
              <a:lnSpc>
                <a:spcPct val="150000"/>
              </a:lnSpc>
              <a:buFont typeface="Wingdings" pitchFamily="2" charset="2"/>
              <a:buChar char="§"/>
              <a:tabLst>
                <a:tab pos="5430838" algn="l"/>
              </a:tabLst>
            </a:pPr>
            <a:r>
              <a:rPr lang="fa-IR" sz="1600" dirty="0">
                <a:solidFill>
                  <a:schemeClr val="tx1"/>
                </a:solidFill>
              </a:rPr>
              <a:t>روزشمار جنگ ايران و عراق‏ (جلد 20: عبور از مرز ـ تعقيب متجاوز با عمليات رمضان، 1 تير تا 31 مرداد 1361) / عليرضا لطف‏الله‏زادگان‏ / مركز مطالعات و تحقيقات جنگ‏ / 1381. </a:t>
            </a:r>
            <a:endParaRPr lang="fa-IR" sz="1600" dirty="0" smtClean="0">
              <a:solidFill>
                <a:schemeClr val="tx1"/>
              </a:solidFill>
            </a:endParaRPr>
          </a:p>
          <a:p>
            <a:pPr marL="285750" indent="-285750" algn="justLow" rtl="1">
              <a:lnSpc>
                <a:spcPct val="150000"/>
              </a:lnSpc>
              <a:buFont typeface="Wingdings" pitchFamily="2" charset="2"/>
              <a:buChar char="§"/>
              <a:tabLst>
                <a:tab pos="5430838" algn="l"/>
              </a:tabLst>
            </a:pPr>
            <a:r>
              <a:rPr lang="fa-IR" sz="1600" dirty="0">
                <a:solidFill>
                  <a:schemeClr val="tx1"/>
                </a:solidFill>
              </a:rPr>
              <a:t>رزمنده مهاجر / تدوين محمدعلي رضوي‌نيا / نسيم حيات (قم) / 1381</a:t>
            </a:r>
            <a:r>
              <a:rPr lang="fa-IR" sz="1600" dirty="0" smtClean="0">
                <a:solidFill>
                  <a:schemeClr val="tx1"/>
                </a:solidFill>
              </a:rPr>
              <a:t>.</a:t>
            </a:r>
          </a:p>
          <a:p>
            <a:pPr marL="285750" indent="-285750" algn="justLow" rtl="1">
              <a:lnSpc>
                <a:spcPct val="150000"/>
              </a:lnSpc>
              <a:buFont typeface="Wingdings" pitchFamily="2" charset="2"/>
              <a:buChar char="§"/>
              <a:tabLst>
                <a:tab pos="5430838" algn="l"/>
              </a:tabLst>
            </a:pPr>
            <a:r>
              <a:rPr lang="fa-IR" sz="1600" dirty="0">
                <a:solidFill>
                  <a:schemeClr val="tx1"/>
                </a:solidFill>
              </a:rPr>
              <a:t>اطلس نبردهاي ماندگار / مجتبي جعفري / ارتش جمهوري اسلامي ايران، نيروي زميني، معاونت عمليات / 1383. </a:t>
            </a:r>
            <a:endParaRPr lang="fa-IR" sz="1600" dirty="0" smtClean="0">
              <a:solidFill>
                <a:schemeClr val="tx1"/>
              </a:solidFill>
            </a:endParaRPr>
          </a:p>
          <a:p>
            <a:pPr marL="285750" indent="-285750" algn="justLow" rtl="1">
              <a:lnSpc>
                <a:spcPct val="150000"/>
              </a:lnSpc>
              <a:buFont typeface="Wingdings" pitchFamily="2" charset="2"/>
              <a:buChar char="§"/>
              <a:tabLst>
                <a:tab pos="5430838" algn="l"/>
              </a:tabLst>
            </a:pPr>
            <a:r>
              <a:rPr lang="fa-IR" sz="1600" dirty="0">
                <a:solidFill>
                  <a:schemeClr val="tx1"/>
                </a:solidFill>
              </a:rPr>
              <a:t>عمليات رمضان‏ (ورود به خاك عراق براي تنبيه متجاوز ـ طراحي، اجرا، نتايج، بازتاب‏ها) / تهيه مديريت بررسي هاي تاريخي / مركز مطالعات و تحقيقات جنگ‏ / 1384. </a:t>
            </a:r>
            <a:endParaRPr lang="fa-IR" sz="1600" dirty="0" smtClean="0">
              <a:solidFill>
                <a:schemeClr val="tx1"/>
              </a:solidFill>
            </a:endParaRPr>
          </a:p>
          <a:p>
            <a:pPr marL="285750" indent="-285750" algn="justLow" rtl="1">
              <a:lnSpc>
                <a:spcPct val="150000"/>
              </a:lnSpc>
              <a:buFont typeface="Wingdings" pitchFamily="2" charset="2"/>
              <a:buChar char="§"/>
              <a:tabLst>
                <a:tab pos="5430838" algn="l"/>
              </a:tabLst>
            </a:pPr>
            <a:r>
              <a:rPr lang="fa-IR" sz="1600" dirty="0">
                <a:solidFill>
                  <a:schemeClr val="tx1"/>
                </a:solidFill>
              </a:rPr>
              <a:t>تحليلي بر عمليات رمضان / حسن جوانمرد و نصرت‌الله معين وزيري / دافوس آجا / 1386</a:t>
            </a:r>
            <a:r>
              <a:rPr lang="fa-IR" sz="1600" dirty="0" smtClean="0">
                <a:solidFill>
                  <a:schemeClr val="tx1"/>
                </a:solidFill>
              </a:rPr>
              <a:t>.</a:t>
            </a:r>
          </a:p>
          <a:p>
            <a:pPr marL="285750" indent="-285750" algn="justLow" rtl="1">
              <a:lnSpc>
                <a:spcPct val="150000"/>
              </a:lnSpc>
              <a:buFont typeface="Wingdings" pitchFamily="2" charset="2"/>
              <a:buChar char="§"/>
              <a:tabLst>
                <a:tab pos="5430838" algn="l"/>
              </a:tabLst>
            </a:pPr>
            <a:endParaRPr lang="en-US" sz="1600" dirty="0">
              <a:solidFill>
                <a:schemeClr val="tx1"/>
              </a:solidFill>
            </a:endParaRPr>
          </a:p>
        </p:txBody>
      </p:sp>
      <p:sp>
        <p:nvSpPr>
          <p:cNvPr id="5" name="Left Arrow 4"/>
          <p:cNvSpPr/>
          <p:nvPr/>
        </p:nvSpPr>
        <p:spPr>
          <a:xfrm>
            <a:off x="323528" y="6021288"/>
            <a:ext cx="1152128"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bg1"/>
                </a:solidFill>
              </a:rPr>
              <a:t>ادامــــه</a:t>
            </a:r>
            <a:endParaRPr lang="en-US" dirty="0">
              <a:solidFill>
                <a:schemeClr val="bg1"/>
              </a:solidFill>
            </a:endParaRPr>
          </a:p>
        </p:txBody>
      </p:sp>
    </p:spTree>
    <p:extLst>
      <p:ext uri="{BB962C8B-B14F-4D97-AF65-F5344CB8AC3E}">
        <p14:creationId xmlns:p14="http://schemas.microsoft.com/office/powerpoint/2010/main" val="4073387734"/>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43608" y="1196752"/>
            <a:ext cx="7451105" cy="3765773"/>
          </a:xfrm>
        </p:spPr>
        <p:txBody>
          <a:bodyPr>
            <a:normAutofit/>
          </a:bodyPr>
          <a:lstStyle/>
          <a:p>
            <a:pPr marL="285750" indent="-285750" algn="justLow" rtl="1">
              <a:lnSpc>
                <a:spcPct val="150000"/>
              </a:lnSpc>
              <a:buFont typeface="Wingdings" pitchFamily="2" charset="2"/>
              <a:buChar char="§"/>
            </a:pPr>
            <a:r>
              <a:rPr lang="fa-IR" sz="1600" dirty="0">
                <a:solidFill>
                  <a:schemeClr val="tx1"/>
                </a:solidFill>
                <a:latin typeface="Tahoma"/>
              </a:rPr>
              <a:t>ضربت متقابل (كارنامه عملياتي لشكر27 محمدرسول الله(ص ) در نبرد رمضان از تير تا پايان شهريور ماه 1361) / گل‌علي بابايي / فرهنگسراي پايداري و لشكر 27 محمدرسول الله(ص) / 1386. </a:t>
            </a:r>
            <a:endParaRPr lang="fa-IR" sz="1600" dirty="0" smtClean="0">
              <a:solidFill>
                <a:schemeClr val="tx1"/>
              </a:solidFill>
              <a:latin typeface="Tahoma"/>
            </a:endParaRPr>
          </a:p>
          <a:p>
            <a:pPr marL="285750" indent="-285750" algn="justLow" rtl="1">
              <a:lnSpc>
                <a:spcPct val="150000"/>
              </a:lnSpc>
              <a:buFont typeface="Wingdings" pitchFamily="2" charset="2"/>
              <a:buChar char="§"/>
            </a:pPr>
            <a:r>
              <a:rPr lang="fa-IR" sz="1600" dirty="0">
                <a:solidFill>
                  <a:schemeClr val="tx1"/>
                </a:solidFill>
              </a:rPr>
              <a:t>لوح فشرده اقليم مقاومت و پيروزي / بنياد حفظ آثار و نشر ارزش‌هاي دفاع مقدس / 1386. </a:t>
            </a:r>
            <a:endParaRPr lang="fa-IR" sz="1600" dirty="0" smtClean="0">
              <a:solidFill>
                <a:schemeClr val="tx1"/>
              </a:solidFill>
            </a:endParaRPr>
          </a:p>
          <a:p>
            <a:pPr marL="285750" indent="-285750" algn="justLow" rtl="1">
              <a:lnSpc>
                <a:spcPct val="150000"/>
              </a:lnSpc>
              <a:buFont typeface="Wingdings" pitchFamily="2" charset="2"/>
              <a:buChar char="§"/>
            </a:pPr>
            <a:r>
              <a:rPr lang="fa-IR" sz="1600" dirty="0" smtClean="0">
                <a:solidFill>
                  <a:schemeClr val="tx1"/>
                </a:solidFill>
              </a:rPr>
              <a:t> </a:t>
            </a:r>
            <a:r>
              <a:rPr lang="fa-IR" sz="1600" dirty="0">
                <a:solidFill>
                  <a:schemeClr val="tx1"/>
                </a:solidFill>
              </a:rPr>
              <a:t>حماسه ايران (تاريخ هشت سال دفاع مقدس) / فرهاد حسن‌زاده و مصطفي خرامان / نشر لك‌لك / 1386. </a:t>
            </a:r>
            <a:endParaRPr lang="fa-IR" sz="1600" dirty="0" smtClean="0">
              <a:solidFill>
                <a:schemeClr val="tx1"/>
              </a:solidFill>
            </a:endParaRPr>
          </a:p>
          <a:p>
            <a:pPr marL="285750" indent="-285750" algn="justLow" rtl="1">
              <a:lnSpc>
                <a:spcPct val="150000"/>
              </a:lnSpc>
              <a:buFont typeface="Wingdings" pitchFamily="2" charset="2"/>
              <a:buChar char="§"/>
            </a:pPr>
            <a:r>
              <a:rPr lang="fa-IR" sz="1600" dirty="0" smtClean="0">
                <a:solidFill>
                  <a:schemeClr val="tx1"/>
                </a:solidFill>
              </a:rPr>
              <a:t>جغرافياي </a:t>
            </a:r>
            <a:r>
              <a:rPr lang="fa-IR" sz="1600" dirty="0">
                <a:solidFill>
                  <a:schemeClr val="tx1"/>
                </a:solidFill>
              </a:rPr>
              <a:t>عمليات ماندگار دفاع مقدس / احمد پوراحمد / نشر صرير / 1386. </a:t>
            </a:r>
            <a:endParaRPr lang="fa-IR" sz="1600" dirty="0" smtClean="0">
              <a:solidFill>
                <a:schemeClr val="tx1"/>
              </a:solidFill>
            </a:endParaRPr>
          </a:p>
          <a:p>
            <a:pPr marL="285750" indent="-285750" algn="justLow" rtl="1">
              <a:lnSpc>
                <a:spcPct val="150000"/>
              </a:lnSpc>
              <a:buFont typeface="Wingdings" pitchFamily="2" charset="2"/>
              <a:buChar char="§"/>
            </a:pPr>
            <a:endParaRPr lang="en-US" sz="1600" dirty="0">
              <a:solidFill>
                <a:schemeClr val="tx1"/>
              </a:solidFill>
            </a:endParaRPr>
          </a:p>
        </p:txBody>
      </p:sp>
    </p:spTree>
    <p:extLst>
      <p:ext uri="{BB962C8B-B14F-4D97-AF65-F5344CB8AC3E}">
        <p14:creationId xmlns:p14="http://schemas.microsoft.com/office/powerpoint/2010/main" val="473492443"/>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76056" y="1916833"/>
            <a:ext cx="3339813" cy="1584176"/>
          </a:xfrm>
        </p:spPr>
        <p:txBody>
          <a:bodyPr/>
          <a:lstStyle/>
          <a:p>
            <a:pPr algn="r"/>
            <a:r>
              <a:rPr lang="fa-IR" sz="7200" dirty="0" smtClean="0">
                <a:cs typeface="B Arabic Style" pitchFamily="2" charset="-78"/>
              </a:rPr>
              <a:t>التماس دعا</a:t>
            </a:r>
            <a:endParaRPr lang="en-US" sz="7200" dirty="0">
              <a:cs typeface="B Arabic Style" pitchFamily="2" charset="-78"/>
            </a:endParaRPr>
          </a:p>
        </p:txBody>
      </p:sp>
      <p:pic>
        <p:nvPicPr>
          <p:cNvPr id="3" name="Content Placeholder 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99592" y="404664"/>
            <a:ext cx="4068363" cy="5410924"/>
          </a:xfrm>
        </p:spPr>
      </p:pic>
    </p:spTree>
    <p:extLst>
      <p:ext uri="{BB962C8B-B14F-4D97-AF65-F5344CB8AC3E}">
        <p14:creationId xmlns:p14="http://schemas.microsoft.com/office/powerpoint/2010/main" val="278986952"/>
      </p:ext>
    </p:extLst>
  </p:cSld>
  <p:clrMapOvr>
    <a:masterClrMapping/>
  </p:clrMapOvr>
  <mc:AlternateContent xmlns:mc="http://schemas.openxmlformats.org/markup-compatibility/2006">
    <mc:Choice xmlns:p14="http://schemas.microsoft.com/office/powerpoint/2010/main" Requires="p14">
      <p:transition spd="slow" p14:dur="4000">
        <p14:vortex dir="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268760"/>
            <a:ext cx="7885113" cy="4320480"/>
          </a:xfrm>
        </p:spPr>
        <p:txBody>
          <a:bodyPr>
            <a:noAutofit/>
          </a:bodyPr>
          <a:lstStyle/>
          <a:p>
            <a:pPr algn="justLow" rtl="1">
              <a:lnSpc>
                <a:spcPct val="150000"/>
              </a:lnSpc>
            </a:pPr>
            <a:r>
              <a:rPr lang="fa-IR" sz="2000" dirty="0">
                <a:solidFill>
                  <a:schemeClr val="tx1"/>
                </a:solidFill>
              </a:rPr>
              <a:t>در اين زمان طی جلسه ای در شوراى عالى دفاع، پس از چندين ساعت بحث و تبادل نظر تصميم گرفته شد ايران به جنوب لبنان نيرو اعزام كند ،اما شهيد صياد شيرازى كه در آن مقطع به سوريه سفر كرده بود از قراين و شواهد متوجه شد كه پرداختن به لبنان و غفلت از عراق دامى براى ايران است و نظر خود را در اين خصوص در بازگشت به محضر امام (ره) رساند و اعلام اين استراتژي از سوي امام خميني (ره) كه « راه قدس از كربلا مي‌گذرد»، همگان را در كشور متوجه اولويت مسئله  جنگ با عراق كرد و در واقع ترفند رژيم صهيونيستي با شكست مواجه شد و نيروها از لبنان بازگشتند. هرچند ايران از اين دام نجات یافت اما صدام طی این يك ماه، نهايت استفاده را كرد و ضمن ساماندهى ارتش خود به سرعت بر استحكامات شرق بصره افزود.</a:t>
            </a:r>
            <a:endParaRPr lang="en-US" sz="2000" dirty="0">
              <a:solidFill>
                <a:schemeClr val="tx1"/>
              </a:solidFill>
            </a:endParaRPr>
          </a:p>
        </p:txBody>
      </p:sp>
    </p:spTree>
    <p:extLst>
      <p:ext uri="{BB962C8B-B14F-4D97-AF65-F5344CB8AC3E}">
        <p14:creationId xmlns:p14="http://schemas.microsoft.com/office/powerpoint/2010/main" val="249016067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784" y="548680"/>
            <a:ext cx="4114800" cy="762000"/>
          </a:xfrm>
        </p:spPr>
        <p:txBody>
          <a:bodyPr/>
          <a:lstStyle/>
          <a:p>
            <a:r>
              <a:rPr lang="fa-IR" dirty="0" smtClean="0">
                <a:cs typeface="B Esfehan" pitchFamily="2" charset="-78"/>
              </a:rPr>
              <a:t>تحلیلی بر قطع نامه ی 514</a:t>
            </a:r>
            <a:br>
              <a:rPr lang="fa-IR" dirty="0" smtClean="0">
                <a:cs typeface="B Esfehan" pitchFamily="2" charset="-78"/>
              </a:rPr>
            </a:br>
            <a:endParaRPr lang="en-US" dirty="0">
              <a:cs typeface="B Esfehan" pitchFamily="2" charset="-78"/>
            </a:endParaRPr>
          </a:p>
        </p:txBody>
      </p:sp>
      <p:sp>
        <p:nvSpPr>
          <p:cNvPr id="3" name="Text Placeholder 2"/>
          <p:cNvSpPr>
            <a:spLocks noGrp="1"/>
          </p:cNvSpPr>
          <p:nvPr>
            <p:ph type="body" idx="1"/>
          </p:nvPr>
        </p:nvSpPr>
        <p:spPr>
          <a:xfrm>
            <a:off x="467544" y="1556792"/>
            <a:ext cx="7885113" cy="4680520"/>
          </a:xfrm>
        </p:spPr>
        <p:txBody>
          <a:bodyPr>
            <a:noAutofit/>
          </a:bodyPr>
          <a:lstStyle/>
          <a:p>
            <a:pPr algn="r" rtl="1">
              <a:lnSpc>
                <a:spcPct val="150000"/>
              </a:lnSpc>
            </a:pPr>
            <a:r>
              <a:rPr lang="fa-IR" sz="2000" b="1" dirty="0">
                <a:solidFill>
                  <a:schemeClr val="tx1"/>
                </a:solidFill>
              </a:rPr>
              <a:t>ارتش عراق پس از فتح خرمشهر به طور کامل از سرزمین‌های ایران عقب نشینی نکرد و خسارات وارد آمده به ایران را هم جبران نساخت و به معاهدة 1975 هم تمکین نکرد. شورای امنیت سازمان ملل یک روز قبل از شروع عملیات رمضان قطعنامه 514 را در تاریخ 21 تیر 1361 مطابق با 12 ژوییه 1982 صادر کرد</a:t>
            </a:r>
            <a:r>
              <a:rPr lang="fa-IR" sz="2000" b="1" dirty="0" smtClean="0">
                <a:solidFill>
                  <a:schemeClr val="tx1"/>
                </a:solidFill>
              </a:rPr>
              <a:t>.</a:t>
            </a:r>
            <a:endParaRPr lang="fa-IR" sz="2000" b="1" dirty="0">
              <a:solidFill>
                <a:schemeClr val="tx1"/>
              </a:solidFill>
            </a:endParaRPr>
          </a:p>
          <a:p>
            <a:pPr algn="r" rtl="1">
              <a:lnSpc>
                <a:spcPct val="150000"/>
              </a:lnSpc>
            </a:pPr>
            <a:r>
              <a:rPr lang="fa-IR" sz="2000" b="1" dirty="0">
                <a:solidFill>
                  <a:schemeClr val="tx1"/>
                </a:solidFill>
              </a:rPr>
              <a:t>شورای امنیت سازمان ملل به جز قطعنامه‌ای که در هفته اول آغاز جنگ صادر کرد، به مدت 22 ماه و تا زمانی که فتح خرمشهر صورت گرفت، ساکت بود. پس از آن که ستون فقرات نیروهای اشغالگر عراق در عملیات بیت المقدس شکست و هزاران نظامی عراقی به اسارت درآمدند، این شورا دوباره فعال شد و پس از گذشت نزدیک به 50 روز از آزادسازی عمده سرزمین‌های ایران، در جلسة2383 خود این قطعنامه را به اتفاق آراء تصویب کرد</a:t>
            </a:r>
            <a:r>
              <a:rPr lang="fa-IR" sz="2000" b="1" dirty="0" smtClean="0">
                <a:solidFill>
                  <a:schemeClr val="tx1"/>
                </a:solidFill>
              </a:rPr>
              <a:t>.</a:t>
            </a:r>
            <a:endParaRPr lang="fa-IR" sz="2000" b="1" dirty="0">
              <a:solidFill>
                <a:schemeClr val="tx1"/>
              </a:solidFill>
            </a:endParaRPr>
          </a:p>
        </p:txBody>
      </p:sp>
    </p:spTree>
    <p:extLst>
      <p:ext uri="{BB962C8B-B14F-4D97-AF65-F5344CB8AC3E}">
        <p14:creationId xmlns:p14="http://schemas.microsoft.com/office/powerpoint/2010/main" val="310157805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630</TotalTime>
  <Words>4679</Words>
  <Application>Microsoft Office PowerPoint</Application>
  <PresentationFormat>On-screen Show (4:3)</PresentationFormat>
  <Paragraphs>167</Paragraphs>
  <Slides>72</Slides>
  <Notes>5</Notes>
  <HiddenSlides>0</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Horizon</vt:lpstr>
      <vt:lpstr>PowerPoint Presentation</vt:lpstr>
      <vt:lpstr>PowerPoint Presentation</vt:lpstr>
      <vt:lpstr>PowerPoint Presentation</vt:lpstr>
      <vt:lpstr>PowerPoint Presentation</vt:lpstr>
      <vt:lpstr>انگيزه هاي عمليات رمضان</vt:lpstr>
      <vt:lpstr>PowerPoint Presentation</vt:lpstr>
      <vt:lpstr>PowerPoint Presentation</vt:lpstr>
      <vt:lpstr>PowerPoint Presentation</vt:lpstr>
      <vt:lpstr>تحلیلی بر قطع نامه ی 514 </vt:lpstr>
      <vt:lpstr>PowerPoint Presentation</vt:lpstr>
      <vt:lpstr>PowerPoint Presentation</vt:lpstr>
      <vt:lpstr>PowerPoint Presentation</vt:lpstr>
      <vt:lpstr>PowerPoint Presentation</vt:lpstr>
      <vt:lpstr> در این مرحله از عملیات 85 دستاه تانک و نفربر و 12 توپ دشمن منهدم و 71 دستگاه تانک و نفربر نیز به غنیمت گرفته شد.</vt:lpstr>
      <vt:lpstr>PowerPoint Presentation</vt:lpstr>
      <vt:lpstr>PowerPoint Presentation</vt:lpstr>
      <vt:lpstr>PowerPoint Presentation</vt:lpstr>
      <vt:lpstr>PowerPoint Presentation</vt:lpstr>
      <vt:lpstr>PowerPoint Presentation</vt:lpstr>
      <vt:lpstr>بنابراین آمار کل تلفات و خسارات وارده به ارتش عراق در عملیات رمضان عبارت بود از:  1097 دستگاه تانک و نفربر منهدم شده، 50 تانک و نفربر به غنیمت نیروهای اسلام در آمد و 8715 تن از نیروهای بعثی عراقی نیز کشته و زخمی و اسیر شدند. جمهوری اسلامی ایران با اجرای این عملیات سیاسی ـ نظامی نشان داد که در نفوذ به خاک عراق و ادامه نبرد، تنها به دنبال خواسته‌های به حق مردم خود است، هر چند که محدوده پاسگاه زید عراق به وسعت 400 کیلومتر مربع تصرف و لشکر 9 زرهی عراق به طور کامل منهدم شد و هدف اصلی تأمین نگشت، اما این عملیات یک اقدام مثبت تلقی گردید. </vt:lpstr>
      <vt:lpstr>PowerPoint Presentation</vt:lpstr>
      <vt:lpstr>هرچند عمليات رمضان برابر طرح هاى تهيه شده به اهداف نهايى خود دست نيافت اما رزمندگان اسلام به هدف اصلى كه تنبيه متجاوز و انهدام هر چه بيشتر نيروهاى بعثى و مقابله با تمامى فشارهاى سياسى- تبليغاتى دنياى استكبار بود، دست يافتند.</vt:lpstr>
      <vt:lpstr>در ادامه به بیان برخی از نقاط ضعف و قوت تیروهی ایرانی و عراقی در عملیات رمضان از دید یکی از فرماندهان عراقی می پردازیم که در زمان اسارتش در ایران به آنها  اشاره کرده؛  بی شک این گفته ها ، به طور کامل قابل پذیرش نخواهد بود ، اما حاوی نکات قابل توجهی ست!</vt:lpstr>
      <vt:lpstr>نقاط ضعف نیروهای ایرانی</vt:lpstr>
      <vt:lpstr>PowerPoint Presentation</vt:lpstr>
      <vt:lpstr>PowerPoint Presentation</vt:lpstr>
      <vt:lpstr>نقاط قوت نیروهای اسلام</vt:lpstr>
      <vt:lpstr>PowerPoint Presentation</vt:lpstr>
      <vt:lpstr>نقاط قوت نيروهاي عراقي</vt:lpstr>
      <vt:lpstr>PowerPoint Presentation</vt:lpstr>
      <vt:lpstr>PowerPoint Presentation</vt:lpstr>
      <vt:lpstr>PowerPoint Presentation</vt:lpstr>
      <vt:lpstr>خاطــــرات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شب عمليات رمضان نزديكىهاى پاسگاه زيد بوديم . عمليات حدود بيست كيلومتر پياده روى داشت . بايد براى نماز از قبل وضو مي داشتيم چرا كه شايد مجبور مي شديم نماز را در حال حركت بخوانيم . خمپاره اى نزديك مان منفجر شد. همه در حال وضو گرفتن بوديم . تركشى خورد به سر يكی از بچه ها كه داشت مسح سر می کشید با خونسردی و لبخندی بر لب . خون از سرش جوشید و با آب وضوی صورتش آمیخت . اما خنده هنوز روی صورتش بود</vt:lpstr>
      <vt:lpstr>PowerPoint Presentation</vt:lpstr>
      <vt:lpstr>PowerPoint Presentation</vt:lpstr>
      <vt:lpstr>PowerPoint Presentation</vt:lpstr>
      <vt:lpstr>در سمت راست هشتاد کیلومتری جاده اهواز ـ  خرمشهر، تابلویی رنگ و رو رفته و زنگ‌ زده‌ای توجه‌ را به خود جلب می‌کند که بر روی آن نوشته:  « یادمان شهدای گمنام عملیات رمضان، منطقه پاسگاه زید» پاسگاه زیدی که شهدای آن غالباً تشنه بودند و خیلی از آنها در موانع و خاکریزهای مثلثی به جا ماندند.</vt:lpstr>
      <vt:lpstr>با این حال که نتونستیم مواضع خود را در خاک عراق تثبیت کنیم، اما رزمنده‌ها، چه سوار بر موتور و چه پیاده آنقدر تانک زدند، که عملیات رمضان معروف به شکار تانک شد.</vt:lpstr>
      <vt:lpstr>PowerPoint Presentation</vt:lpstr>
      <vt:lpstr>محور پاسگاه زید 27 تیر 1361 نیمه  شب یکشنبه 27 تیرماه، گردان های در گیر در مرحله دوم عملیات رمضان به دلیل گذشت زمان و نزدیک شدن صبح، از تعدای از نیروهای داوطلب می خواهند که از میدان مین پیش رو سریع تر گذر کرده و معبری برای عبوردیگر رزمندگان باز کنند. از میان 150 نفر داوطلب به 20 نفر از آنان اجازه ی ورود به میدان مین داده می شود و اغلب این 20 نفر نیز به شهادت رسیدند. </vt:lpstr>
      <vt:lpstr>زید پاسگاهی است مرزی در حد فاصل منطقة کوشک و شلمچه،‌ و یکی از مسیرهای تهاجم بعثی‌ها در ابتدای جنگ به خاک میهن عزیزمان و به‌واسطه جادة بین‌المللی که تا قبل از انقلاب در کنار این پاسگاه وجود داشت، اجم از این مسیر به سادگی صورت گرفت و نیروهای عراقی خود را به سه راه حسینیه رساندند و سپس به طرف خرمشهر حرکت کردند. بار دیگر سال 62 پاسگاه زید، یکی از محورهای حمله به دشمن در عملیات خیبر بود که این بار هم از این محور موفق به کسب نتیجه نشدیم. ز آن زمان به بعد پاسگاه زید خط پدافندی شد، و دیگر حرکت قابل توجهی تا پایان جنگ در آن صورت نگرفت، و بار دیگر عراق از همین منطقه به ما حمله کرد. حالا از تابلو و جادة خاکی آن، می‌توانی بفهمی که در این جاده سال‌های سال است، رفت و آمد چندانی صورت نگرفته  غض نه تنها گلوی تو را، بلکه تمام وجودت را فرا می‌گیرد. در حالی که اشک در چشمانت حلقه زده است با غربت شهیدان همراه می‌شوی. آه خداوندا! اینجا کجاست، سرزمین گمنام‌تر از گمنامی؟!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در عین حال که عقب‌نشینی می‌کردم، هر جا شهیدی را می‌دیدم، قسمتی از پلاک‌ها او را می‌کندم و می‌آوردم؛ دنبال آقای جوادیان گشتم، خیلی دلواپس او بودم، از اولین خاکریز عبور کردم و دیدم آقای جوادیان در حال خوردن هندوانه است.</vt:lpstr>
      <vt:lpstr>PowerPoint Presentation</vt:lpstr>
      <vt:lpstr>PowerPoint Presentation</vt:lpstr>
      <vt:lpstr>مهم‌ترين كتاب‌هايي كه تاكنون در باره عمليات رمضان منتشر شده‌اند:</vt:lpstr>
      <vt:lpstr>PowerPoint Presentation</vt:lpstr>
      <vt:lpstr>PowerPoint Presentation</vt:lpstr>
      <vt:lpstr>PowerPoint Presentation</vt:lpstr>
      <vt:lpstr>PowerPoint Presentation</vt:lpstr>
      <vt:lpstr>التماس دعا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bj2</dc:creator>
  <cp:lastModifiedBy>bj2</cp:lastModifiedBy>
  <cp:revision>219</cp:revision>
  <dcterms:created xsi:type="dcterms:W3CDTF">2012-07-16T02:41:52Z</dcterms:created>
  <dcterms:modified xsi:type="dcterms:W3CDTF">2012-07-24T18:58:42Z</dcterms:modified>
</cp:coreProperties>
</file>